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70" r:id="rId15"/>
    <p:sldId id="271" r:id="rId16"/>
    <p:sldId id="272" r:id="rId17"/>
    <p:sldId id="273" r:id="rId18"/>
    <p:sldId id="275" r:id="rId19"/>
    <p:sldId id="279" r:id="rId20"/>
    <p:sldId id="276" r:id="rId21"/>
    <p:sldId id="274" r:id="rId22"/>
    <p:sldId id="277" r:id="rId23"/>
    <p:sldId id="280" r:id="rId24"/>
    <p:sldId id="281" r:id="rId25"/>
    <p:sldId id="282" r:id="rId26"/>
    <p:sldId id="2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8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Педагогические работники специализированного класса</c:v>
                </c:pt>
              </c:strCache>
            </c:strRef>
          </c:tx>
          <c:spPr>
            <a:ln>
              <a:solidFill>
                <a:schemeClr val="bg1">
                  <a:alpha val="18000"/>
                </a:schemeClr>
              </a:solidFill>
            </a:ln>
          </c:spPr>
          <c:dPt>
            <c:idx val="0"/>
            <c:bubble3D val="0"/>
            <c:spPr>
              <a:solidFill>
                <a:schemeClr val="accent6"/>
              </a:solidFill>
              <a:ln w="6350" cap="flat" cmpd="sng" algn="ctr">
                <a:solidFill>
                  <a:schemeClr val="bg1">
                    <a:alpha val="18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D2-4957-8FCE-B65F6E565CE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6350" cap="flat" cmpd="sng" algn="ctr">
                <a:solidFill>
                  <a:schemeClr val="bg1">
                    <a:alpha val="18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D2-4957-8FCE-B65F6E565CE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6350" cap="flat" cmpd="sng" algn="ctr">
                <a:solidFill>
                  <a:schemeClr val="bg1">
                    <a:alpha val="18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D2-4957-8FCE-B65F6E565CE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6350" cap="flat" cmpd="sng" algn="ctr">
                <a:solidFill>
                  <a:schemeClr val="bg1">
                    <a:alpha val="18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7D2-4957-8FCE-B65F6E565CE9}"/>
              </c:ext>
            </c:extLst>
          </c:dPt>
          <c:dLbls>
            <c:dLbl>
              <c:idx val="0"/>
              <c:layout>
                <c:manualLayout>
                  <c:x val="-0.13435085776396888"/>
                  <c:y val="0.12708232997626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7D2-4957-8FCE-B65F6E565CE9}"/>
                </c:ext>
              </c:extLst>
            </c:dLbl>
            <c:dLbl>
              <c:idx val="1"/>
              <c:layout>
                <c:manualLayout>
                  <c:x val="-3.6217635176013382E-2"/>
                  <c:y val="-0.1611409928014015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7D2-4957-8FCE-B65F6E565CE9}"/>
                </c:ext>
              </c:extLst>
            </c:dLbl>
            <c:dLbl>
              <c:idx val="2"/>
              <c:layout>
                <c:manualLayout>
                  <c:x val="0.13434993488581951"/>
                  <c:y val="-0.12708232997626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7D2-4957-8FCE-B65F6E565CE9}"/>
                </c:ext>
              </c:extLst>
            </c:dLbl>
            <c:dLbl>
              <c:idx val="3"/>
              <c:layout>
                <c:manualLayout>
                  <c:x val="0.10387403738681927"/>
                  <c:y val="0.2138056250506118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7D2-4957-8FCE-B65F6E565CE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учителя профильных предметов</c:v>
                </c:pt>
                <c:pt idx="1">
                  <c:v>преподаватели СПО</c:v>
                </c:pt>
                <c:pt idx="2">
                  <c:v>специалисты сопровождения</c:v>
                </c:pt>
                <c:pt idx="3">
                  <c:v>администрация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D2-4957-8FCE-B65F6E565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1701274597266209"/>
          <c:y val="0.37012602875177408"/>
          <c:w val="0.37517355236308081"/>
          <c:h val="0.516855972620605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1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24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4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77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7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4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0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3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42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smtClean="0"/>
              <a:pPr/>
              <a:t>3/15/2019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9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560" y="1353313"/>
            <a:ext cx="9966960" cy="3035808"/>
          </a:xfrm>
        </p:spPr>
        <p:txBody>
          <a:bodyPr/>
          <a:lstStyle/>
          <a:p>
            <a:pPr algn="ctr"/>
            <a:r>
              <a:rPr lang="ru-RU" sz="3200" dirty="0" smtClean="0"/>
              <a:t>ДОКЛАД</a:t>
            </a:r>
            <a:br>
              <a:rPr lang="ru-RU" sz="3200" dirty="0" smtClean="0"/>
            </a:br>
            <a:r>
              <a:rPr lang="ru-RU" sz="3200" dirty="0" smtClean="0"/>
              <a:t>Тема: «Новые формы взаимодействия школ с учреждениями СПО, способствующие выбору школьниками профиля обучения и сферы будущей профессиональной деятельности»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49240" y="5084064"/>
            <a:ext cx="5596128" cy="1069848"/>
          </a:xfrm>
        </p:spPr>
        <p:txBody>
          <a:bodyPr/>
          <a:lstStyle/>
          <a:p>
            <a:pPr algn="r"/>
            <a:r>
              <a:rPr lang="ru-RU" dirty="0">
                <a:latin typeface="+mj-lt"/>
              </a:rPr>
              <a:t>А</a:t>
            </a:r>
            <a:r>
              <a:rPr lang="ru-RU" dirty="0" smtClean="0">
                <a:latin typeface="+mj-lt"/>
              </a:rPr>
              <a:t>втор: Гутенёв Михаил Николаевич, директор МКОУ Чикская СОШ №7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2" y="44853"/>
            <a:ext cx="1962691" cy="130846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36008" y="6153912"/>
            <a:ext cx="2798064" cy="451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dirty="0" smtClean="0">
                <a:latin typeface="+mj-lt"/>
              </a:rPr>
              <a:t>Новосибирск, 2019</a:t>
            </a:r>
            <a:endParaRPr lang="ru-RU" sz="1800" dirty="0">
              <a:latin typeface="+mj-lt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9637776" y="3963417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53347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087619"/>
              </p:ext>
            </p:extLst>
          </p:nvPr>
        </p:nvGraphicFramePr>
        <p:xfrm>
          <a:off x="1186408" y="1252621"/>
          <a:ext cx="9374410" cy="5148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6567">
                  <a:extLst>
                    <a:ext uri="{9D8B030D-6E8A-4147-A177-3AD203B41FA5}">
                      <a16:colId xmlns:a16="http://schemas.microsoft.com/office/drawing/2014/main" val="158114107"/>
                    </a:ext>
                  </a:extLst>
                </a:gridCol>
                <a:gridCol w="2812418">
                  <a:extLst>
                    <a:ext uri="{9D8B030D-6E8A-4147-A177-3AD203B41FA5}">
                      <a16:colId xmlns:a16="http://schemas.microsoft.com/office/drawing/2014/main" val="2508783636"/>
                    </a:ext>
                  </a:extLst>
                </a:gridCol>
                <a:gridCol w="3615425">
                  <a:extLst>
                    <a:ext uri="{9D8B030D-6E8A-4147-A177-3AD203B41FA5}">
                      <a16:colId xmlns:a16="http://schemas.microsoft.com/office/drawing/2014/main" val="3497515353"/>
                    </a:ext>
                  </a:extLst>
                </a:gridCol>
              </a:tblGrid>
              <a:tr h="8099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Ф.И.О преподавателя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Направление подготовки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Краткая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характеристика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731776"/>
                  </a:ext>
                </a:extLst>
              </a:tr>
              <a:tr h="1084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Романченко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Анатолий Михайлович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«Мобильная робототехника  и  мехатроника»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Преподаватель высшей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квалификационной категории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ГБПОУ НСО НТК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им. А.И. Покрышкина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534061"/>
                  </a:ext>
                </a:extLst>
              </a:tr>
              <a:tr h="1084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Попов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Дмитрий Сергеевич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«Электромонтаж»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Преподаватель первой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квалификационной категории,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ГБПОУ НСО НТК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им. А.И. Покрышкина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944240"/>
                  </a:ext>
                </a:extLst>
              </a:tr>
              <a:tr h="1084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</a:rPr>
                        <a:t>Железнякова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Светлана Геннадьевна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«Инженерная и компьютерная  графика»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Преподаватель высшей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квалификационной категории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ГБПОУ НСО НТК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им. А.И. Покрышкина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040766"/>
                  </a:ext>
                </a:extLst>
              </a:tr>
              <a:tr h="1084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</a:rPr>
                        <a:t>Железнякова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Светлана Геннадьевна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«Исполнитель художественно-оформительских работ»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Преподаватель высшей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квалификационной категории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ГБПОУ НСО НТК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им. А.И. Покрышкина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7" marR="640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97109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91402" y="457425"/>
            <a:ext cx="10269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Кадровый состав обеспечивающий подготовку обучающихся школы по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предпрофильному обучению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98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618271"/>
              </p:ext>
            </p:extLst>
          </p:nvPr>
        </p:nvGraphicFramePr>
        <p:xfrm>
          <a:off x="1808706" y="1396722"/>
          <a:ext cx="8561192" cy="4571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3013">
                  <a:extLst>
                    <a:ext uri="{9D8B030D-6E8A-4147-A177-3AD203B41FA5}">
                      <a16:colId xmlns:a16="http://schemas.microsoft.com/office/drawing/2014/main" val="1720053966"/>
                    </a:ext>
                  </a:extLst>
                </a:gridCol>
                <a:gridCol w="1638707">
                  <a:extLst>
                    <a:ext uri="{9D8B030D-6E8A-4147-A177-3AD203B41FA5}">
                      <a16:colId xmlns:a16="http://schemas.microsoft.com/office/drawing/2014/main" val="504933998"/>
                    </a:ext>
                  </a:extLst>
                </a:gridCol>
                <a:gridCol w="4569472">
                  <a:extLst>
                    <a:ext uri="{9D8B030D-6E8A-4147-A177-3AD203B41FA5}">
                      <a16:colId xmlns:a16="http://schemas.microsoft.com/office/drawing/2014/main" val="684089650"/>
                    </a:ext>
                  </a:extLst>
                </a:gridCol>
              </a:tblGrid>
              <a:tr h="909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Ф.И.О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Занятость</a:t>
                      </a:r>
                    </a:p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 проекте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Краткая характеристика</a:t>
                      </a:r>
                    </a:p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287654"/>
                  </a:ext>
                </a:extLst>
              </a:tr>
              <a:tr h="1376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Морозова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Светлана Геннадьевна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социальный педагог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социальный педагог </a:t>
                      </a:r>
                    </a:p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высшей квалификационной категории МКОУ Чикская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СОШ №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9688"/>
                  </a:ext>
                </a:extLst>
              </a:tr>
              <a:tr h="909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</a:rPr>
                        <a:t>Рузанова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Татьяна Валерьевна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педагог-психолог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педагог - психолог</a:t>
                      </a:r>
                    </a:p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МКОУ Чикская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СОШ №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1708778"/>
                  </a:ext>
                </a:extLst>
              </a:tr>
              <a:tr h="1376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Беспалова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Ирина Николаевна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куратор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учитель математики первой квалификационной категории</a:t>
                      </a:r>
                    </a:p>
                    <a:p>
                      <a:pPr indent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МКОУ Чикская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СОШ №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57855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00814" y="775350"/>
            <a:ext cx="837697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Специалисты психолого-педагогического сопровождения.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481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Сроки и этапы реализации </a:t>
            </a:r>
            <a:r>
              <a:rPr lang="ru-RU" sz="3600" dirty="0" smtClean="0"/>
              <a:t>проекта «Технополис»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493197"/>
            <a:ext cx="10058400" cy="4050792"/>
          </a:xfrm>
        </p:spPr>
        <p:txBody>
          <a:bodyPr/>
          <a:lstStyle/>
          <a:p>
            <a:r>
              <a:rPr lang="ru-RU" sz="2400" dirty="0"/>
              <a:t>Подготовительный этап (2019г</a:t>
            </a:r>
            <a:r>
              <a:rPr lang="ru-RU" sz="2400" dirty="0" smtClean="0"/>
              <a:t>.)</a:t>
            </a:r>
            <a:endParaRPr lang="ru-RU" sz="2400" dirty="0"/>
          </a:p>
          <a:p>
            <a:r>
              <a:rPr lang="ru-RU" sz="2400" dirty="0" smtClean="0"/>
              <a:t>Деятельностный </a:t>
            </a:r>
            <a:r>
              <a:rPr lang="ru-RU" sz="2400" dirty="0"/>
              <a:t>этап (2019-2022гг</a:t>
            </a:r>
            <a:r>
              <a:rPr lang="ru-RU" sz="2400" dirty="0" smtClean="0"/>
              <a:t>.)</a:t>
            </a:r>
            <a:endParaRPr lang="ru-RU" sz="2400" dirty="0"/>
          </a:p>
          <a:p>
            <a:r>
              <a:rPr lang="ru-RU" sz="2400" dirty="0" smtClean="0"/>
              <a:t>Аналитический </a:t>
            </a:r>
            <a:r>
              <a:rPr lang="ru-RU" sz="2400" dirty="0"/>
              <a:t>этап (2023г</a:t>
            </a:r>
            <a:r>
              <a:rPr lang="ru-RU" sz="2400" dirty="0" smtClean="0"/>
              <a:t>.)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41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105" y="243471"/>
            <a:ext cx="10058400" cy="610638"/>
          </a:xfrm>
        </p:spPr>
        <p:txBody>
          <a:bodyPr>
            <a:normAutofit/>
          </a:bodyPr>
          <a:lstStyle/>
          <a:p>
            <a:r>
              <a:rPr lang="ru-RU" sz="2800" dirty="0"/>
              <a:t>Сроки и этапы реализации проекта «Технополис»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608249"/>
              </p:ext>
            </p:extLst>
          </p:nvPr>
        </p:nvGraphicFramePr>
        <p:xfrm>
          <a:off x="1217961" y="983835"/>
          <a:ext cx="9495692" cy="5495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5963">
                  <a:extLst>
                    <a:ext uri="{9D8B030D-6E8A-4147-A177-3AD203B41FA5}">
                      <a16:colId xmlns:a16="http://schemas.microsoft.com/office/drawing/2014/main" val="2597760137"/>
                    </a:ext>
                  </a:extLst>
                </a:gridCol>
                <a:gridCol w="3758083">
                  <a:extLst>
                    <a:ext uri="{9D8B030D-6E8A-4147-A177-3AD203B41FA5}">
                      <a16:colId xmlns:a16="http://schemas.microsoft.com/office/drawing/2014/main" val="1790665751"/>
                    </a:ext>
                  </a:extLst>
                </a:gridCol>
                <a:gridCol w="1866969">
                  <a:extLst>
                    <a:ext uri="{9D8B030D-6E8A-4147-A177-3AD203B41FA5}">
                      <a16:colId xmlns:a16="http://schemas.microsoft.com/office/drawing/2014/main" val="3453076822"/>
                    </a:ext>
                  </a:extLst>
                </a:gridCol>
                <a:gridCol w="1654677">
                  <a:extLst>
                    <a:ext uri="{9D8B030D-6E8A-4147-A177-3AD203B41FA5}">
                      <a16:colId xmlns:a16="http://schemas.microsoft.com/office/drawing/2014/main" val="663548714"/>
                    </a:ext>
                  </a:extLst>
                </a:gridCol>
              </a:tblGrid>
              <a:tr h="4876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Этап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Сроки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Ожидаемые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результаты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281965"/>
                  </a:ext>
                </a:extLst>
              </a:tr>
              <a:tr h="354999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Подготовительный 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этап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Формирование рабочей группы для разработки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февраль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Рабочая группа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718221"/>
                  </a:ext>
                </a:extLst>
              </a:tr>
              <a:tr h="487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Разработка содержания основных направлений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февраль 2019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Проект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457342"/>
                  </a:ext>
                </a:extLst>
              </a:tr>
              <a:tr h="987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Разработка нормативно - правового обеспечения реализации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февраль-апрель 2019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Пакет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нормативно-правовых документов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372192"/>
                  </a:ext>
                </a:extLst>
              </a:tr>
              <a:tr h="737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Разработка критериев и показателей оценки результативности и эффективности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апрель 2019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Критерии и показатели оценки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315622"/>
                  </a:ext>
                </a:extLst>
              </a:tr>
              <a:tr h="1238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Информирование общественности, участников образовательной деятельности об основных положениях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май - август 2019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Информация на родительских собраниях, на сайте школы, колледжа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955854"/>
                  </a:ext>
                </a:extLst>
              </a:tr>
              <a:tr h="798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Составление совместного плана работы в рамках единого образовательного пространства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август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План работы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61" marR="39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55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988" y="484632"/>
            <a:ext cx="10058400" cy="60059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Сроки и этапы реализации проекта «Технополис»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018909"/>
              </p:ext>
            </p:extLst>
          </p:nvPr>
        </p:nvGraphicFramePr>
        <p:xfrm>
          <a:off x="582168" y="1085222"/>
          <a:ext cx="10226040" cy="5281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79705096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139168367"/>
                    </a:ext>
                  </a:extLst>
                </a:gridCol>
                <a:gridCol w="1653540">
                  <a:extLst>
                    <a:ext uri="{9D8B030D-6E8A-4147-A177-3AD203B41FA5}">
                      <a16:colId xmlns:a16="http://schemas.microsoft.com/office/drawing/2014/main" val="1988095995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483932230"/>
                    </a:ext>
                  </a:extLst>
                </a:gridCol>
              </a:tblGrid>
              <a:tr h="153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Этап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Сроки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Ожидаемые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результаты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608738"/>
                  </a:ext>
                </a:extLst>
              </a:tr>
              <a:tr h="1478673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Деятельностный 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этап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Работа администрации школы, колледжа  по расширению спектра кружков, элективных курсов, занятий внеурочной деятельности по инновационной, научно- исследовательской деятельности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2019-2022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Определён перечень кружков, элективных курсов, занятий внеурочной деятельности технологической направленности. Определены руководители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832935"/>
                  </a:ext>
                </a:extLst>
              </a:tr>
              <a:tr h="1364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Разработка рабочих программ по предпрофильной и профильной подготовке.  Разработка программ внеурочной деятельности, элективных курсов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май-июнь 2019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Программы скорректированы, разработаны в рамках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196902"/>
                  </a:ext>
                </a:extLst>
              </a:tr>
              <a:tr h="611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Закупка оборудования, необходимого для реализации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2019-2020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Оборудование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579233"/>
                  </a:ext>
                </a:extLst>
              </a:tr>
              <a:tr h="909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Занятия кружков, внеурочной деятельности, элективных курсов, предпрофильная и профильная подготовка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2019-2022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Представление итоговых работ, достижений на Выставочной площадке и Интерактивной экспозиции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45" marR="301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545164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960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399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Сроки и этапы реализации проекта «Технополис»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778912"/>
              </p:ext>
            </p:extLst>
          </p:nvPr>
        </p:nvGraphicFramePr>
        <p:xfrm>
          <a:off x="1069849" y="1222534"/>
          <a:ext cx="9735311" cy="529322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36588">
                  <a:extLst>
                    <a:ext uri="{9D8B030D-6E8A-4147-A177-3AD203B41FA5}">
                      <a16:colId xmlns:a16="http://schemas.microsoft.com/office/drawing/2014/main" val="866998819"/>
                    </a:ext>
                  </a:extLst>
                </a:gridCol>
                <a:gridCol w="5351663">
                  <a:extLst>
                    <a:ext uri="{9D8B030D-6E8A-4147-A177-3AD203B41FA5}">
                      <a16:colId xmlns:a16="http://schemas.microsoft.com/office/drawing/2014/main" val="3706574869"/>
                    </a:ext>
                  </a:extLst>
                </a:gridCol>
                <a:gridCol w="958677">
                  <a:extLst>
                    <a:ext uri="{9D8B030D-6E8A-4147-A177-3AD203B41FA5}">
                      <a16:colId xmlns:a16="http://schemas.microsoft.com/office/drawing/2014/main" val="573359340"/>
                    </a:ext>
                  </a:extLst>
                </a:gridCol>
                <a:gridCol w="2188383">
                  <a:extLst>
                    <a:ext uri="{9D8B030D-6E8A-4147-A177-3AD203B41FA5}">
                      <a16:colId xmlns:a16="http://schemas.microsoft.com/office/drawing/2014/main" val="4146266939"/>
                    </a:ext>
                  </a:extLst>
                </a:gridCol>
              </a:tblGrid>
              <a:tr h="1907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Этап проекта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Мероприятия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Сроки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Ожидаемые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результаты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4555982"/>
                  </a:ext>
                </a:extLst>
              </a:tr>
              <a:tr h="381505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Деятельностный  этап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Проведение совместных мероприятий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2019-2022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Информация об итогах </a:t>
                      </a:r>
                      <a:r>
                        <a:rPr lang="ru-RU" sz="1600" dirty="0" smtClean="0">
                          <a:effectLst/>
                        </a:rPr>
                        <a:t>на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сайтах </a:t>
                      </a:r>
                      <a:r>
                        <a:rPr lang="ru-RU" sz="1600" dirty="0">
                          <a:effectLst/>
                        </a:rPr>
                        <a:t>и выставочных </a:t>
                      </a:r>
                      <a:r>
                        <a:rPr lang="ru-RU" sz="1600" dirty="0" smtClean="0">
                          <a:effectLst/>
                        </a:rPr>
                        <a:t>экспозициях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1916987"/>
                  </a:ext>
                </a:extLst>
              </a:tr>
              <a:tr h="7131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62075" algn="l"/>
                        </a:tabLst>
                      </a:pPr>
                      <a:r>
                        <a:rPr lang="ru-RU" sz="1600" dirty="0">
                          <a:effectLst/>
                        </a:rPr>
                        <a:t>Подготовка участников чемпионатов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62075" algn="l"/>
                        </a:tabLst>
                      </a:pPr>
                      <a:r>
                        <a:rPr lang="ru-RU" sz="1600" dirty="0">
                          <a:effectLst/>
                        </a:rPr>
                        <a:t>«Молодые профессионалы» </a:t>
                      </a:r>
                      <a:r>
                        <a:rPr lang="en-US" sz="1600" dirty="0">
                          <a:effectLst/>
                        </a:rPr>
                        <a:t>Worldskills</a:t>
                      </a:r>
                      <a:r>
                        <a:rPr lang="ru-RU" sz="1600" dirty="0">
                          <a:effectLst/>
                        </a:rPr>
                        <a:t> , «Юниоры» </a:t>
                      </a:r>
                      <a:r>
                        <a:rPr lang="en-US" sz="1600" dirty="0">
                          <a:effectLst/>
                        </a:rPr>
                        <a:t>Worldskills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2019-2022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Участие в чемпионатах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753214"/>
                  </a:ext>
                </a:extLst>
              </a:tr>
              <a:tr h="8583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Организация совместной работы с НГТУ  по проведению профильных смен </a:t>
                      </a:r>
                      <a:r>
                        <a:rPr lang="ru-RU" sz="1600" dirty="0" smtClean="0">
                          <a:effectLst/>
                        </a:rPr>
                        <a:t>  </a:t>
                      </a:r>
                      <a:r>
                        <a:rPr lang="ru-RU" sz="1600" dirty="0">
                          <a:effectLst/>
                        </a:rPr>
                        <a:t>«Школа инженерного мышления», </a:t>
                      </a:r>
                      <a:r>
                        <a:rPr lang="ru-RU" sz="1600" dirty="0" smtClean="0">
                          <a:effectLst/>
                        </a:rPr>
                        <a:t>мероприятий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2019-2022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Участие совместных команд, информация об итогах смен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0874411"/>
                  </a:ext>
                </a:extLst>
              </a:tr>
              <a:tr h="572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Организация профильной смены «Интерактивная площадка профессий».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2019-2022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Отчет о проведении смены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59392"/>
                  </a:ext>
                </a:extLst>
              </a:tr>
              <a:tr h="381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Организация совместной работы с бизнес-партнерами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2019-2022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Информация, план мероприятий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7927287"/>
                  </a:ext>
                </a:extLst>
              </a:tr>
              <a:tr h="9537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Мониторинг деятельности  «</a:t>
                      </a:r>
                      <a:r>
                        <a:rPr lang="ru-RU" sz="1600" dirty="0" err="1">
                          <a:effectLst/>
                        </a:rPr>
                        <a:t>Технополиса</a:t>
                      </a:r>
                      <a:r>
                        <a:rPr lang="ru-RU" sz="1600" dirty="0">
                          <a:effectLst/>
                        </a:rPr>
                        <a:t>» корректировка (при необходимости) основных мероприятий реализации проекта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2019-2022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Промежуточные результаты реализации проекта. Система мониторинга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3" marR="28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704875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257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1264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Сроки и этапы реализации проекта «Технополис»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29123"/>
              </p:ext>
            </p:extLst>
          </p:nvPr>
        </p:nvGraphicFramePr>
        <p:xfrm>
          <a:off x="1226821" y="1549558"/>
          <a:ext cx="9570718" cy="3426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2171">
                  <a:extLst>
                    <a:ext uri="{9D8B030D-6E8A-4147-A177-3AD203B41FA5}">
                      <a16:colId xmlns:a16="http://schemas.microsoft.com/office/drawing/2014/main" val="416759155"/>
                    </a:ext>
                  </a:extLst>
                </a:gridCol>
                <a:gridCol w="5014261">
                  <a:extLst>
                    <a:ext uri="{9D8B030D-6E8A-4147-A177-3AD203B41FA5}">
                      <a16:colId xmlns:a16="http://schemas.microsoft.com/office/drawing/2014/main" val="1173668792"/>
                    </a:ext>
                  </a:extLst>
                </a:gridCol>
                <a:gridCol w="1323075">
                  <a:extLst>
                    <a:ext uri="{9D8B030D-6E8A-4147-A177-3AD203B41FA5}">
                      <a16:colId xmlns:a16="http://schemas.microsoft.com/office/drawing/2014/main" val="771396456"/>
                    </a:ext>
                  </a:extLst>
                </a:gridCol>
                <a:gridCol w="1831211">
                  <a:extLst>
                    <a:ext uri="{9D8B030D-6E8A-4147-A177-3AD203B41FA5}">
                      <a16:colId xmlns:a16="http://schemas.microsoft.com/office/drawing/2014/main" val="2871078636"/>
                    </a:ext>
                  </a:extLst>
                </a:gridCol>
              </a:tblGrid>
              <a:tr h="1154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Этап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Сроки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Ожидаемые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результаты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732873"/>
                  </a:ext>
                </a:extLst>
              </a:tr>
              <a:tr h="1174253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Аналитический этап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Анализ результатов участников деятельности по реализации проекта «Технополис»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Отчет с результатами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работы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434795"/>
                  </a:ext>
                </a:extLst>
              </a:tr>
              <a:tr h="1097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62075" algn="l"/>
                        </a:tabLs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Корректировка проекта с учетом анализа результатов, постановка задач на развитие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Изменения в проекте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9053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256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403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Промежуточные результаты реализации проекта «Технополис»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40" y="1716430"/>
            <a:ext cx="3388552" cy="46602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kab\Downloads\img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2721" y="1635455"/>
            <a:ext cx="3565842" cy="47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717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403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Промежуточные результаты реализации проекта «Технополис»</a:t>
            </a:r>
            <a:endParaRPr lang="ru-RU" sz="3600" dirty="0"/>
          </a:p>
        </p:txBody>
      </p:sp>
      <p:pic>
        <p:nvPicPr>
          <p:cNvPr id="6" name="Рисунок 5" descr="C:\Users\kab\Downloads\1. ДИПЛОМ 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556" y="1424940"/>
            <a:ext cx="3563937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C:\Users\kab\Downloads\2.ДИПЛОМ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1048" y="1424940"/>
            <a:ext cx="3474720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6577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403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Промежуточные результаты реализации проекта «Технополис»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15600" b="4266"/>
          <a:stretch/>
        </p:blipFill>
        <p:spPr>
          <a:xfrm>
            <a:off x="4398264" y="1552956"/>
            <a:ext cx="3407092" cy="4856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5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Областной образовательный комплекс «Технополис»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121408"/>
            <a:ext cx="10867594" cy="4050792"/>
          </a:xfrm>
        </p:spPr>
        <p:txBody>
          <a:bodyPr/>
          <a:lstStyle/>
          <a:p>
            <a:r>
              <a:rPr lang="ru-RU" sz="2400" dirty="0"/>
              <a:t>Р</a:t>
            </a:r>
            <a:r>
              <a:rPr lang="ru-RU" sz="2400" dirty="0" smtClean="0"/>
              <a:t>азработан </a:t>
            </a:r>
            <a:r>
              <a:rPr lang="ru-RU" sz="2400" dirty="0"/>
              <a:t>МКОУ Чикская СОШ №7 и </a:t>
            </a:r>
            <a:r>
              <a:rPr lang="ru-RU" sz="2400" dirty="0" smtClean="0"/>
              <a:t>ГБПОУ </a:t>
            </a:r>
            <a:r>
              <a:rPr lang="ru-RU" sz="2400" dirty="0"/>
              <a:t>НТК </a:t>
            </a:r>
            <a:r>
              <a:rPr lang="ru-RU" sz="2400" dirty="0" smtClean="0"/>
              <a:t>им</a:t>
            </a:r>
            <a:r>
              <a:rPr lang="ru-RU" sz="2400" dirty="0"/>
              <a:t>. А.И. </a:t>
            </a:r>
            <a:r>
              <a:rPr lang="ru-RU" sz="2400" dirty="0" smtClean="0"/>
              <a:t>Покрышкина</a:t>
            </a:r>
          </a:p>
          <a:p>
            <a:r>
              <a:rPr lang="ru-RU" sz="2400" dirty="0" smtClean="0"/>
              <a:t>Сроки реализации 2019 – 2023 годы</a:t>
            </a:r>
          </a:p>
          <a:p>
            <a:pPr marL="0" indent="0">
              <a:buNone/>
            </a:pPr>
            <a:endParaRPr lang="ru-RU" sz="2400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879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Промежуточные результаты реализации проекта «Технополис»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83" y="1863963"/>
            <a:ext cx="3407685" cy="4686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34" y="1863963"/>
            <a:ext cx="3407685" cy="4686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42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Промежуточные результаты реализации проекта «Технополис»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40" y="1847851"/>
            <a:ext cx="3248196" cy="4457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56" y="1847851"/>
            <a:ext cx="3331484" cy="44576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816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Промежуточные результаты реализации проекта «Технополис»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88" y="1820205"/>
            <a:ext cx="3502935" cy="4647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67" y="1820205"/>
            <a:ext cx="3436679" cy="4647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133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9" y="1665900"/>
            <a:ext cx="5401733" cy="39227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1166" y="1403603"/>
            <a:ext cx="5449824" cy="40873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704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4" y="1947672"/>
            <a:ext cx="10058400" cy="1609344"/>
          </a:xfrm>
        </p:spPr>
        <p:txBody>
          <a:bodyPr/>
          <a:lstStyle/>
          <a:p>
            <a:pPr algn="ctr"/>
            <a:r>
              <a:rPr lang="ru-RU" dirty="0" smtClean="0"/>
              <a:t>Благодарю за внимание!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132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Областной образовательный комплекс «Технополис»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b="1" dirty="0"/>
              <a:t>Цель проекта:</a:t>
            </a:r>
            <a:r>
              <a:rPr lang="ru-RU" sz="2800" dirty="0"/>
              <a:t>   </a:t>
            </a:r>
          </a:p>
          <a:p>
            <a:pPr marL="0" indent="0" algn="just">
              <a:buNone/>
            </a:pPr>
            <a:r>
              <a:rPr lang="ru-RU" dirty="0"/>
              <a:t>Создание и функционирование единого открытого образовательного пространства, представляющего собой интеграцию образовательных учреждений среднего общего и среднего профессионального образования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2910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140" y="484632"/>
            <a:ext cx="9852107" cy="105325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Областной образовательный комплекс «Технополис»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4979" y="1651416"/>
            <a:ext cx="10093268" cy="4551415"/>
          </a:xfrm>
        </p:spPr>
        <p:txBody>
          <a:bodyPr>
            <a:normAutofit/>
          </a:bodyPr>
          <a:lstStyle/>
          <a:p>
            <a:pPr marL="0" indent="180975">
              <a:buNone/>
            </a:pPr>
            <a:r>
              <a:rPr lang="ru-RU" b="1" dirty="0"/>
              <a:t>Задачи проекта:</a:t>
            </a:r>
            <a:endParaRPr lang="ru-RU" dirty="0"/>
          </a:p>
          <a:p>
            <a:pPr algn="just"/>
            <a:r>
              <a:rPr lang="ru-RU" dirty="0" smtClean="0"/>
              <a:t>Создать   </a:t>
            </a:r>
            <a:r>
              <a:rPr lang="ru-RU" dirty="0"/>
              <a:t>структуру взаимодействия образовательных организаций в едином образовательном пространстве комплекса.</a:t>
            </a:r>
          </a:p>
          <a:p>
            <a:pPr algn="just"/>
            <a:r>
              <a:rPr lang="ru-RU" dirty="0" smtClean="0"/>
              <a:t>Разработать </a:t>
            </a:r>
            <a:r>
              <a:rPr lang="ru-RU" dirty="0"/>
              <a:t>систему непрерывности и преемственности предпрофильного и профильного образования. </a:t>
            </a:r>
          </a:p>
          <a:p>
            <a:pPr algn="just"/>
            <a:r>
              <a:rPr lang="ru-RU" dirty="0" smtClean="0"/>
              <a:t>Использовать </a:t>
            </a:r>
            <a:r>
              <a:rPr lang="ru-RU" dirty="0"/>
              <a:t>возможности открытого образовательного пространства преподавателями в условиях инновационных изменений.</a:t>
            </a:r>
          </a:p>
          <a:p>
            <a:pPr algn="just"/>
            <a:r>
              <a:rPr lang="ru-RU" dirty="0" smtClean="0"/>
              <a:t>Способствовать </a:t>
            </a:r>
            <a:r>
              <a:rPr lang="ru-RU" dirty="0"/>
              <a:t>повышению уровня профессионального мастерства педагогических работников путем активного участия в мероприятиях различного уровня и взаимодействия в открытой образовательной среде.</a:t>
            </a:r>
          </a:p>
          <a:p>
            <a:pPr algn="just"/>
            <a:r>
              <a:rPr lang="ru-RU" dirty="0" smtClean="0"/>
              <a:t>Разработать </a:t>
            </a:r>
            <a:r>
              <a:rPr lang="ru-RU" dirty="0"/>
              <a:t>методические материалы для всех участников проекта областного образовательного комплекса «Технополис».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988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Областной образовательный комплекс «Технополис»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4255" y="2121408"/>
            <a:ext cx="10681397" cy="4050792"/>
          </a:xfrm>
        </p:spPr>
        <p:txBody>
          <a:bodyPr>
            <a:normAutofit/>
          </a:bodyPr>
          <a:lstStyle/>
          <a:p>
            <a:pPr marL="0" indent="180975">
              <a:buNone/>
            </a:pPr>
            <a:r>
              <a:rPr lang="ru-RU" b="1" dirty="0"/>
              <a:t>Задачи проекта</a:t>
            </a:r>
            <a:r>
              <a:rPr lang="ru-RU" b="1" dirty="0" smtClean="0"/>
              <a:t>:</a:t>
            </a:r>
            <a:endParaRPr lang="ru-RU" dirty="0" smtClean="0"/>
          </a:p>
          <a:p>
            <a:pPr algn="just"/>
            <a:r>
              <a:rPr lang="ru-RU" dirty="0" smtClean="0"/>
              <a:t>Познакомить </a:t>
            </a:r>
            <a:r>
              <a:rPr lang="ru-RU" dirty="0"/>
              <a:t>обучающихся с различными видами профессиональной деятельности, содействовать выявлению и развитию технических творческих способностей, и их профессиональному самоопределению через участие в чемпионатах «Молодые профессионалы </a:t>
            </a:r>
            <a:r>
              <a:rPr lang="en-US" dirty="0"/>
              <a:t>Worldskills</a:t>
            </a:r>
            <a:r>
              <a:rPr lang="ru-RU" dirty="0"/>
              <a:t>», «Юниоры </a:t>
            </a:r>
            <a:r>
              <a:rPr lang="en-US" dirty="0"/>
              <a:t>Worldskills</a:t>
            </a:r>
            <a:r>
              <a:rPr lang="ru-RU" dirty="0"/>
              <a:t>».</a:t>
            </a:r>
          </a:p>
          <a:p>
            <a:pPr algn="just"/>
            <a:r>
              <a:rPr lang="ru-RU" dirty="0" smtClean="0"/>
              <a:t>Проводить </a:t>
            </a:r>
            <a:r>
              <a:rPr lang="ru-RU" dirty="0"/>
              <a:t>мероприятия в едином образовательном пространстве для самореализации, самоутверждения и социализации обучающихся.</a:t>
            </a:r>
          </a:p>
          <a:p>
            <a:pPr algn="just"/>
            <a:r>
              <a:rPr lang="ru-RU" dirty="0" smtClean="0"/>
              <a:t>Совершенствовать </a:t>
            </a:r>
            <a:r>
              <a:rPr lang="ru-RU" dirty="0"/>
              <a:t>механизм интенсивного сетевого взаимодействия с различными образовательными учреждениями, производственными предприятиями, социальными партнёрами.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6665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Основные виды деятельности в рамках реализации проекта «Технополис» 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815930"/>
            <a:ext cx="10058400" cy="4050792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Разработка концепции образовательного комплекса в рамках единого образовательного пространства. </a:t>
            </a:r>
          </a:p>
          <a:p>
            <a:pPr algn="just"/>
            <a:r>
              <a:rPr lang="ru-RU" dirty="0" smtClean="0"/>
              <a:t>Разработка </a:t>
            </a:r>
            <a:r>
              <a:rPr lang="ru-RU" dirty="0"/>
              <a:t>системы мониторинга эффективности обучения.</a:t>
            </a:r>
          </a:p>
          <a:p>
            <a:pPr algn="just"/>
            <a:r>
              <a:rPr lang="ru-RU" dirty="0" smtClean="0"/>
              <a:t>Проведение </a:t>
            </a:r>
            <a:r>
              <a:rPr lang="ru-RU" dirty="0"/>
              <a:t>практических работ для обучающихся школы на современном оборудовании. </a:t>
            </a:r>
          </a:p>
          <a:p>
            <a:pPr algn="just"/>
            <a:r>
              <a:rPr lang="ru-RU" dirty="0" smtClean="0"/>
              <a:t>Овладение </a:t>
            </a:r>
            <a:r>
              <a:rPr lang="ru-RU" dirty="0"/>
              <a:t>обучающимися методиками исследовательской, изобретательской работы и публичных представлений результатов своей деятельности. </a:t>
            </a:r>
          </a:p>
          <a:p>
            <a:pPr algn="just"/>
            <a:r>
              <a:rPr lang="ru-RU" dirty="0" smtClean="0"/>
              <a:t>Организация </a:t>
            </a:r>
            <a:r>
              <a:rPr lang="ru-RU" dirty="0"/>
              <a:t>и проведение совместных олимпиад, конференций, семинаров, совещаний, «круглых столов», тренингов, мастер-классов и иных видов теоретического и практического обмена опытом на территории </a:t>
            </a:r>
            <a:r>
              <a:rPr lang="ru-RU" dirty="0" err="1"/>
              <a:t>Коворкинг</a:t>
            </a:r>
            <a:r>
              <a:rPr lang="ru-RU" dirty="0"/>
              <a:t> центра.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282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Основные виды деятельности в рамках реализации проекта «Технополис» 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Образовательно-информационная деятельность, направленная на оперативное удовлетворение потребностей обучающихся в получении информации о достижениях в различных областях технических знаний.</a:t>
            </a:r>
          </a:p>
          <a:p>
            <a:pPr algn="just"/>
            <a:r>
              <a:rPr lang="ru-RU" dirty="0" smtClean="0"/>
              <a:t>Обобщение </a:t>
            </a:r>
            <a:r>
              <a:rPr lang="ru-RU" dirty="0"/>
              <a:t>и распространение новейшего опыта организации образовательного процесса, методической работы, современных форм и методов обучения в рамках образовательного пространства комплекса.</a:t>
            </a:r>
          </a:p>
          <a:p>
            <a:pPr algn="just"/>
            <a:r>
              <a:rPr lang="ru-RU" dirty="0" smtClean="0"/>
              <a:t>Подготовка </a:t>
            </a:r>
            <a:r>
              <a:rPr lang="ru-RU" dirty="0"/>
              <a:t>участников чемпионата </a:t>
            </a:r>
            <a:r>
              <a:rPr lang="ru-RU" b="1" dirty="0"/>
              <a:t>«Молодые профессионалы» (World</a:t>
            </a:r>
            <a:r>
              <a:rPr lang="en-US" b="1" dirty="0"/>
              <a:t>s</a:t>
            </a:r>
            <a:r>
              <a:rPr lang="ru-RU" b="1" dirty="0" err="1"/>
              <a:t>kills</a:t>
            </a:r>
            <a:r>
              <a:rPr lang="ru-RU" b="1" dirty="0"/>
              <a:t> </a:t>
            </a:r>
            <a:r>
              <a:rPr lang="ru-RU" b="1" dirty="0" err="1"/>
              <a:t>Russia</a:t>
            </a:r>
            <a:r>
              <a:rPr lang="ru-RU" b="1" dirty="0"/>
              <a:t>).</a:t>
            </a:r>
            <a:endParaRPr lang="ru-RU" dirty="0"/>
          </a:p>
          <a:p>
            <a:pPr algn="just"/>
            <a:r>
              <a:rPr lang="ru-RU" dirty="0" smtClean="0"/>
              <a:t>Организация </a:t>
            </a:r>
            <a:r>
              <a:rPr lang="ru-RU" dirty="0"/>
              <a:t>работы профильных смен на базе НТК им. А.И. Покрышкина и НГТУ.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704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Направления предпрофильной подготовки: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0283" y="2402762"/>
            <a:ext cx="10058400" cy="4050792"/>
          </a:xfrm>
        </p:spPr>
        <p:txBody>
          <a:bodyPr>
            <a:normAutofit/>
          </a:bodyPr>
          <a:lstStyle/>
          <a:p>
            <a:r>
              <a:rPr lang="ru-RU" sz="2400" dirty="0"/>
              <a:t>«Мехатроника и мобильная робототехника</a:t>
            </a:r>
            <a:r>
              <a:rPr lang="ru-RU" sz="2400" dirty="0" smtClean="0"/>
              <a:t>»</a:t>
            </a:r>
          </a:p>
          <a:p>
            <a:r>
              <a:rPr lang="ru-RU" sz="2400" dirty="0"/>
              <a:t>«Электромонтаж</a:t>
            </a:r>
            <a:r>
              <a:rPr lang="ru-RU" sz="2400" dirty="0" smtClean="0"/>
              <a:t>»</a:t>
            </a:r>
          </a:p>
          <a:p>
            <a:r>
              <a:rPr lang="ru-RU" sz="2400" dirty="0"/>
              <a:t>«Исполнитель художественно-оформительских работ</a:t>
            </a:r>
            <a:r>
              <a:rPr lang="ru-RU" sz="2400" dirty="0" smtClean="0"/>
              <a:t>»</a:t>
            </a:r>
          </a:p>
          <a:p>
            <a:r>
              <a:rPr lang="ru-RU" sz="2400" dirty="0"/>
              <a:t>«Инженерная и компьютерная  графика»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78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Кадровый функционал комплекса «Технополис»</a:t>
            </a:r>
            <a:br>
              <a:rPr lang="ru-RU" sz="3600" dirty="0"/>
            </a:br>
            <a:endParaRPr lang="ru-RU" sz="3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673372"/>
              </p:ext>
            </p:extLst>
          </p:nvPr>
        </p:nvGraphicFramePr>
        <p:xfrm>
          <a:off x="1069975" y="1647930"/>
          <a:ext cx="9752100" cy="4692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3000"/>
                    </a14:imgEffect>
                  </a14:imgLayer>
                </a14:imgProps>
              </a:ext>
            </a:extLst>
          </a:blip>
          <a:srcRect l="26966" t="7821" r="26605" b="8061"/>
          <a:stretch>
            <a:fillRect/>
          </a:stretch>
        </p:blipFill>
        <p:spPr bwMode="auto">
          <a:xfrm>
            <a:off x="10923965" y="5588676"/>
            <a:ext cx="1178464" cy="1167047"/>
          </a:xfrm>
          <a:prstGeom prst="ellipse">
            <a:avLst/>
          </a:prstGeom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321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2749</TotalTime>
  <Words>1012</Words>
  <Application>Microsoft Office PowerPoint</Application>
  <PresentationFormat>Широкоэкранный</PresentationFormat>
  <Paragraphs>199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ДОКЛАД Тема: «Новые формы взаимодействия школ с учреждениями СПО, способствующие выбору школьниками профиля обучения и сферы будущей профессиональной деятельности»</vt:lpstr>
      <vt:lpstr>Областной образовательный комплекс «Технополис»</vt:lpstr>
      <vt:lpstr>Областной образовательный комплекс «Технополис»</vt:lpstr>
      <vt:lpstr>Областной образовательный комплекс «Технополис»</vt:lpstr>
      <vt:lpstr>Областной образовательный комплекс «Технополис»</vt:lpstr>
      <vt:lpstr>Основные виды деятельности в рамках реализации проекта «Технополис»  </vt:lpstr>
      <vt:lpstr>Основные виды деятельности в рамках реализации проекта «Технополис»  </vt:lpstr>
      <vt:lpstr>Направления предпрофильной подготовки:</vt:lpstr>
      <vt:lpstr>Кадровый функционал комплекса «Технополис» </vt:lpstr>
      <vt:lpstr>Презентация PowerPoint</vt:lpstr>
      <vt:lpstr>Презентация PowerPoint</vt:lpstr>
      <vt:lpstr>Сроки и этапы реализации проекта «Технополис»</vt:lpstr>
      <vt:lpstr>Сроки и этапы реализации проекта «Технополис»</vt:lpstr>
      <vt:lpstr>Сроки и этапы реализации проекта «Технополис»</vt:lpstr>
      <vt:lpstr>Сроки и этапы реализации проекта «Технополис»</vt:lpstr>
      <vt:lpstr>Сроки и этапы реализации проекта «Технополис»</vt:lpstr>
      <vt:lpstr>Промежуточные результаты реализации проекта «Технополис»</vt:lpstr>
      <vt:lpstr>Промежуточные результаты реализации проекта «Технополис»</vt:lpstr>
      <vt:lpstr>Промежуточные результаты реализации проекта «Технополис»</vt:lpstr>
      <vt:lpstr>Промежуточные результаты реализации проекта «Технополис»</vt:lpstr>
      <vt:lpstr>Промежуточные результаты реализации проекта «Технополис»</vt:lpstr>
      <vt:lpstr>Промежуточные результаты реализации проекта «Технополис»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Тема: «Новые формы взаимодействия школ с учреждениями СПО, способствующие выбору школьниками профиля обучения и сферы будущей профессиональной деятельности»</dc:title>
  <dc:creator>Михаил</dc:creator>
  <cp:lastModifiedBy>Михаил</cp:lastModifiedBy>
  <cp:revision>39</cp:revision>
  <dcterms:created xsi:type="dcterms:W3CDTF">2019-03-12T06:50:09Z</dcterms:created>
  <dcterms:modified xsi:type="dcterms:W3CDTF">2019-03-15T01:39:38Z</dcterms:modified>
</cp:coreProperties>
</file>