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9947275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3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9D7"/>
    <a:srgbClr val="247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710" y="374"/>
      </p:cViewPr>
      <p:guideLst>
        <p:guide orient="horz" pos="363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4487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D0CCF-4403-49EA-9F77-99567339397B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4487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FC97D-D557-477D-9076-CB72D1EC4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119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4532-04BC-4506-ADAB-0AF89C64A5BC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81C1-A5DE-4FA1-AA35-F975131D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172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4532-04BC-4506-ADAB-0AF89C64A5BC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81C1-A5DE-4FA1-AA35-F975131D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609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4532-04BC-4506-ADAB-0AF89C64A5BC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81C1-A5DE-4FA1-AA35-F975131D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4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4532-04BC-4506-ADAB-0AF89C64A5BC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81C1-A5DE-4FA1-AA35-F975131D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988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4532-04BC-4506-ADAB-0AF89C64A5BC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81C1-A5DE-4FA1-AA35-F975131D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428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4532-04BC-4506-ADAB-0AF89C64A5BC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81C1-A5DE-4FA1-AA35-F975131D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632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4532-04BC-4506-ADAB-0AF89C64A5BC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81C1-A5DE-4FA1-AA35-F975131D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78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4532-04BC-4506-ADAB-0AF89C64A5BC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81C1-A5DE-4FA1-AA35-F975131D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2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4532-04BC-4506-ADAB-0AF89C64A5BC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81C1-A5DE-4FA1-AA35-F975131D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737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4532-04BC-4506-ADAB-0AF89C64A5BC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81C1-A5DE-4FA1-AA35-F975131D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078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54532-04BC-4506-ADAB-0AF89C64A5BC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81C1-A5DE-4FA1-AA35-F975131D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31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54532-04BC-4506-ADAB-0AF89C64A5BC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E81C1-A5DE-4FA1-AA35-F975131D6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48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svg"/><Relationship Id="rId3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5.svg"/><Relationship Id="rId5" Type="http://schemas.openxmlformats.org/officeDocument/2006/relationships/image" Target="../media/image17.sv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7165" y="1228893"/>
            <a:ext cx="9144000" cy="3289839"/>
          </a:xfrm>
        </p:spPr>
        <p:txBody>
          <a:bodyPr anchor="ctr">
            <a:normAutofit/>
          </a:bodyPr>
          <a:lstStyle/>
          <a:p>
            <a:r>
              <a:rPr lang="ru-RU" cap="all" dirty="0" smtClean="0">
                <a:latin typeface="+mn-lt"/>
              </a:rPr>
              <a:t>ИНИЦИАТИВА</a:t>
            </a:r>
            <a:br>
              <a:rPr lang="ru-RU" cap="all" dirty="0" smtClean="0">
                <a:latin typeface="+mn-lt"/>
              </a:rPr>
            </a:br>
            <a:r>
              <a:rPr lang="ru-RU" cap="all" dirty="0" smtClean="0">
                <a:latin typeface="+mn-lt"/>
              </a:rPr>
              <a:t>КАДРЫ </a:t>
            </a:r>
            <a:r>
              <a:rPr lang="ru-RU" cap="all" dirty="0">
                <a:latin typeface="+mn-lt"/>
              </a:rPr>
              <a:t>БУДУЩЕГО</a:t>
            </a:r>
            <a:br>
              <a:rPr lang="ru-RU" cap="all" dirty="0">
                <a:latin typeface="+mn-lt"/>
              </a:rPr>
            </a:br>
            <a:r>
              <a:rPr lang="ru-RU" cap="all" dirty="0">
                <a:latin typeface="+mn-lt"/>
              </a:rPr>
              <a:t>ДЛЯ </a:t>
            </a:r>
            <a:r>
              <a:rPr lang="ru-RU" cap="all" dirty="0" smtClean="0">
                <a:latin typeface="+mn-lt"/>
              </a:rPr>
              <a:t>РЕГИОНОВ</a:t>
            </a:r>
            <a:endParaRPr lang="ru-RU" dirty="0">
              <a:latin typeface="+mn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036163" y="2441359"/>
            <a:ext cx="6232124" cy="266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036163" y="4173980"/>
            <a:ext cx="6232124" cy="266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90" y="131408"/>
            <a:ext cx="2800350" cy="11620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135" y="4669821"/>
            <a:ext cx="2103730" cy="21317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70BE0A9-2916-4E29-BA05-2C875FD0C2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438" y="184264"/>
            <a:ext cx="913938" cy="1109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3656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270" y="0"/>
            <a:ext cx="2103730" cy="2131780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1324700" y="3039767"/>
            <a:ext cx="612000" cy="612000"/>
            <a:chOff x="1920742" y="3804399"/>
            <a:chExt cx="612000" cy="612000"/>
          </a:xfrm>
        </p:grpSpPr>
        <p:sp>
          <p:nvSpPr>
            <p:cNvPr id="8" name="Овал 7"/>
            <p:cNvSpPr/>
            <p:nvPr/>
          </p:nvSpPr>
          <p:spPr>
            <a:xfrm>
              <a:off x="1920742" y="3804399"/>
              <a:ext cx="612000" cy="61200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23029" y="3897419"/>
              <a:ext cx="414892" cy="432000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1324701" y="1251733"/>
            <a:ext cx="612000" cy="612000"/>
            <a:chOff x="798991" y="2586304"/>
            <a:chExt cx="612000" cy="61200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25423" t="18033" r="24576" b="13436"/>
            <a:stretch/>
          </p:blipFill>
          <p:spPr>
            <a:xfrm>
              <a:off x="927990" y="2661627"/>
              <a:ext cx="354001" cy="477944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798991" y="2586304"/>
              <a:ext cx="612000" cy="61200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46861" y="2016103"/>
            <a:ext cx="612000" cy="612000"/>
            <a:chOff x="2149571" y="4532025"/>
            <a:chExt cx="612000" cy="61200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27714" y="4604025"/>
              <a:ext cx="473090" cy="468000"/>
            </a:xfrm>
            <a:prstGeom prst="rect">
              <a:avLst/>
            </a:prstGeom>
          </p:spPr>
        </p:pic>
        <p:sp>
          <p:nvSpPr>
            <p:cNvPr id="18" name="Овал 17"/>
            <p:cNvSpPr/>
            <p:nvPr/>
          </p:nvSpPr>
          <p:spPr>
            <a:xfrm>
              <a:off x="2149571" y="4532025"/>
              <a:ext cx="612000" cy="61200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759789" y="4063430"/>
            <a:ext cx="612000" cy="612000"/>
            <a:chOff x="3595228" y="4663682"/>
            <a:chExt cx="612000" cy="612000"/>
          </a:xfrm>
        </p:grpSpPr>
        <p:sp>
          <p:nvSpPr>
            <p:cNvPr id="17" name="Овал 16"/>
            <p:cNvSpPr/>
            <p:nvPr/>
          </p:nvSpPr>
          <p:spPr>
            <a:xfrm>
              <a:off x="3595228" y="4663682"/>
              <a:ext cx="612000" cy="61200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85868" y="4767212"/>
              <a:ext cx="435600" cy="396000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324700" y="5047781"/>
            <a:ext cx="612000" cy="612000"/>
            <a:chOff x="997283" y="5486176"/>
            <a:chExt cx="612000" cy="612000"/>
          </a:xfrm>
        </p:grpSpPr>
        <p:sp>
          <p:nvSpPr>
            <p:cNvPr id="19" name="Овал 18"/>
            <p:cNvSpPr/>
            <p:nvPr/>
          </p:nvSpPr>
          <p:spPr>
            <a:xfrm>
              <a:off x="997283" y="5486176"/>
              <a:ext cx="612000" cy="61200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1366" y="5579196"/>
              <a:ext cx="412849" cy="39600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759789" y="5908868"/>
            <a:ext cx="612000" cy="612000"/>
            <a:chOff x="3841736" y="2524549"/>
            <a:chExt cx="612000" cy="612000"/>
          </a:xfrm>
        </p:grpSpPr>
        <p:sp>
          <p:nvSpPr>
            <p:cNvPr id="12" name="Овал 11"/>
            <p:cNvSpPr/>
            <p:nvPr/>
          </p:nvSpPr>
          <p:spPr>
            <a:xfrm>
              <a:off x="3841736" y="2524549"/>
              <a:ext cx="612000" cy="61200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65701" y="2614549"/>
              <a:ext cx="385846" cy="396000"/>
            </a:xfrm>
            <a:prstGeom prst="rect">
              <a:avLst/>
            </a:prstGeom>
          </p:spPr>
        </p:pic>
      </p:grpSp>
      <p:sp>
        <p:nvSpPr>
          <p:cNvPr id="27" name="Прямоугольник: один усеченный угол 57">
            <a:extLst>
              <a:ext uri="{FF2B5EF4-FFF2-40B4-BE49-F238E27FC236}">
                <a16:creationId xmlns="" xmlns:a16="http://schemas.microsoft.com/office/drawing/2014/main" id="{6A9A7426-D947-4164-9E9E-A2F5D02B9454}"/>
              </a:ext>
            </a:extLst>
          </p:cNvPr>
          <p:cNvSpPr/>
          <p:nvPr/>
        </p:nvSpPr>
        <p:spPr>
          <a:xfrm rot="10800000" flipH="1">
            <a:off x="-1" y="-531444"/>
            <a:ext cx="7885741" cy="936108"/>
          </a:xfrm>
          <a:prstGeom prst="snip1Rect">
            <a:avLst>
              <a:gd name="adj" fmla="val 50000"/>
            </a:avLst>
          </a:prstGeom>
          <a:solidFill>
            <a:srgbClr val="2471A3"/>
          </a:solidFill>
          <a:ln w="190500" cap="rnd">
            <a:solidFill>
              <a:srgbClr val="2471A3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8" name="Заголовок 1">
            <a:extLst>
              <a:ext uri="{FF2B5EF4-FFF2-40B4-BE49-F238E27FC236}">
                <a16:creationId xmlns="" xmlns:a16="http://schemas.microsoft.com/office/drawing/2014/main" id="{698E3210-891A-4210-992D-04B926EA9160}"/>
              </a:ext>
            </a:extLst>
          </p:cNvPr>
          <p:cNvSpPr txBox="1">
            <a:spLocks/>
          </p:cNvSpPr>
          <p:nvPr/>
        </p:nvSpPr>
        <p:spPr>
          <a:xfrm>
            <a:off x="119336" y="25897"/>
            <a:ext cx="7885738" cy="3787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effectLst>
                  <a:glow>
                    <a:schemeClr val="bg1"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 ИНИЦИАТИВЫ</a:t>
            </a:r>
            <a:endParaRPr lang="ru-RU" sz="2400" b="1" dirty="0">
              <a:solidFill>
                <a:schemeClr val="bg1"/>
              </a:solidFill>
              <a:effectLst>
                <a:glow>
                  <a:schemeClr val="bg1">
                    <a:alpha val="40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364415" y="1101327"/>
            <a:ext cx="7631837" cy="630315"/>
          </a:xfrm>
          <a:prstGeom prst="rect">
            <a:avLst/>
          </a:prstGeom>
          <a:solidFill>
            <a:srgbClr val="F4F6F6"/>
          </a:solidFill>
          <a:ln w="190500" cap="rnd">
            <a:solidFill>
              <a:srgbClr val="F4F6F6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Aft>
                <a:spcPts val="12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Расширение инструментов и механизмов выявления высокомотивированных и социально-активных детей и молодежи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358956" y="2069916"/>
            <a:ext cx="7631837" cy="630315"/>
          </a:xfrm>
          <a:prstGeom prst="rect">
            <a:avLst/>
          </a:prstGeom>
          <a:solidFill>
            <a:srgbClr val="F4F6F6"/>
          </a:solidFill>
          <a:ln w="190500" cap="rnd">
            <a:solidFill>
              <a:srgbClr val="F4F6F6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Aft>
                <a:spcPts val="12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Содействие субъектам Российской Федерации в формировании инфраструктуры поддержки деловой и социальной активности детей и молодёжи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358955" y="3081735"/>
            <a:ext cx="7631837" cy="630315"/>
          </a:xfrm>
          <a:prstGeom prst="rect">
            <a:avLst/>
          </a:prstGeom>
          <a:solidFill>
            <a:srgbClr val="F4F6F6"/>
          </a:solidFill>
          <a:ln w="190500" cap="rnd">
            <a:solidFill>
              <a:srgbClr val="F4F6F6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Aft>
                <a:spcPts val="12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современной и безопасной цифровой образовательной среды, обеспечивающей интеграцию основного, дополнительного и неформального образования детей и молодежи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358955" y="4093554"/>
            <a:ext cx="7631837" cy="630315"/>
          </a:xfrm>
          <a:prstGeom prst="rect">
            <a:avLst/>
          </a:prstGeom>
          <a:solidFill>
            <a:srgbClr val="F4F6F6"/>
          </a:solidFill>
          <a:ln w="190500" cap="rnd">
            <a:solidFill>
              <a:srgbClr val="F4F6F6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Aft>
                <a:spcPts val="12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форм профессиональной навигации детей и молодежи, моделирование их профессиональной деятельности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358955" y="6039795"/>
            <a:ext cx="7631837" cy="630315"/>
          </a:xfrm>
          <a:prstGeom prst="rect">
            <a:avLst/>
          </a:prstGeom>
          <a:solidFill>
            <a:srgbClr val="F4F6F6"/>
          </a:solidFill>
          <a:ln w="190500" cap="rnd">
            <a:solidFill>
              <a:srgbClr val="F4F6F6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Aft>
                <a:spcPts val="12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механизмов мотивации детей и молодёжи к участию в социально-экономическом развитии своего региона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348894" y="5071206"/>
            <a:ext cx="7631837" cy="630315"/>
          </a:xfrm>
          <a:prstGeom prst="rect">
            <a:avLst/>
          </a:prstGeom>
          <a:solidFill>
            <a:srgbClr val="F4F6F6"/>
          </a:solidFill>
          <a:ln w="190500" cap="rnd">
            <a:solidFill>
              <a:srgbClr val="F4F6F6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Aft>
                <a:spcPts val="12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Внедрение новых форм наставничества</a:t>
            </a:r>
          </a:p>
        </p:txBody>
      </p:sp>
    </p:spTree>
    <p:extLst>
      <p:ext uri="{BB962C8B-B14F-4D97-AF65-F5344CB8AC3E}">
        <p14:creationId xmlns:p14="http://schemas.microsoft.com/office/powerpoint/2010/main" val="3703569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2250" y="4450384"/>
            <a:ext cx="4391025" cy="237512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465" y="1065890"/>
            <a:ext cx="5302920" cy="3943350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Московская область</a:t>
            </a:r>
          </a:p>
          <a:p>
            <a:r>
              <a:rPr lang="ru-RU" sz="30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Новгородская </a:t>
            </a:r>
            <a:r>
              <a:rPr lang="ru-RU" sz="30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область</a:t>
            </a:r>
          </a:p>
          <a:p>
            <a:r>
              <a:rPr lang="ru-RU" sz="30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Тульская </a:t>
            </a:r>
            <a:r>
              <a:rPr lang="ru-RU" sz="30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область</a:t>
            </a:r>
          </a:p>
          <a:p>
            <a:r>
              <a:rPr lang="ru-RU" sz="30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Ульяновская </a:t>
            </a:r>
            <a:r>
              <a:rPr lang="ru-RU" sz="30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область</a:t>
            </a:r>
          </a:p>
          <a:p>
            <a:r>
              <a:rPr lang="ru-RU" sz="30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Республика Татарстан</a:t>
            </a:r>
          </a:p>
          <a:p>
            <a:r>
              <a:rPr lang="ru-RU" sz="30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Пермский край</a:t>
            </a:r>
          </a:p>
          <a:p>
            <a:r>
              <a:rPr lang="ru-RU" sz="30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Тюменская область</a:t>
            </a:r>
            <a:endParaRPr lang="ru-RU" dirty="0"/>
          </a:p>
        </p:txBody>
      </p:sp>
      <p:sp>
        <p:nvSpPr>
          <p:cNvPr id="4" name="Прямоугольник: один усеченный угол 57">
            <a:extLst>
              <a:ext uri="{FF2B5EF4-FFF2-40B4-BE49-F238E27FC236}">
                <a16:creationId xmlns="" xmlns:a16="http://schemas.microsoft.com/office/drawing/2014/main" id="{6A9A7426-D947-4164-9E9E-A2F5D02B9454}"/>
              </a:ext>
            </a:extLst>
          </p:cNvPr>
          <p:cNvSpPr/>
          <p:nvPr/>
        </p:nvSpPr>
        <p:spPr>
          <a:xfrm rot="10800000" flipH="1">
            <a:off x="-1" y="-531444"/>
            <a:ext cx="7885741" cy="936108"/>
          </a:xfrm>
          <a:prstGeom prst="snip1Rect">
            <a:avLst>
              <a:gd name="adj" fmla="val 50000"/>
            </a:avLst>
          </a:prstGeom>
          <a:solidFill>
            <a:srgbClr val="2471A3"/>
          </a:solidFill>
          <a:ln w="190500" cap="rnd">
            <a:solidFill>
              <a:srgbClr val="2471A3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698E3210-891A-4210-992D-04B926EA9160}"/>
              </a:ext>
            </a:extLst>
          </p:cNvPr>
          <p:cNvSpPr txBox="1">
            <a:spLocks/>
          </p:cNvSpPr>
          <p:nvPr/>
        </p:nvSpPr>
        <p:spPr>
          <a:xfrm>
            <a:off x="119336" y="25897"/>
            <a:ext cx="7885738" cy="3787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effectLst>
                  <a:glow>
                    <a:schemeClr val="bg1"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ПИЛОТНЫЕ РЕГИОНЫ В 2018 ГОДУ</a:t>
            </a:r>
            <a:endParaRPr lang="ru-RU" sz="2400" b="1" dirty="0">
              <a:solidFill>
                <a:schemeClr val="bg1"/>
              </a:solidFill>
              <a:effectLst>
                <a:glow>
                  <a:schemeClr val="bg1">
                    <a:alpha val="40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270" y="0"/>
            <a:ext cx="2103730" cy="2131780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79315DA6-9952-4C8F-9294-57D4CAC772CB}"/>
              </a:ext>
            </a:extLst>
          </p:cNvPr>
          <p:cNvGrpSpPr/>
          <p:nvPr/>
        </p:nvGrpSpPr>
        <p:grpSpPr>
          <a:xfrm>
            <a:off x="6986575" y="3884721"/>
            <a:ext cx="3062298" cy="1015663"/>
            <a:chOff x="1904789" y="1221420"/>
            <a:chExt cx="3072028" cy="1015663"/>
          </a:xfrm>
        </p:grpSpPr>
        <p:grpSp>
          <p:nvGrpSpPr>
            <p:cNvPr id="9" name="Группа 8">
              <a:extLst>
                <a:ext uri="{FF2B5EF4-FFF2-40B4-BE49-F238E27FC236}">
                  <a16:creationId xmlns="" xmlns:a16="http://schemas.microsoft.com/office/drawing/2014/main" id="{9FDC872A-4722-4A92-9EEC-5ED70D64775A}"/>
                </a:ext>
              </a:extLst>
            </p:cNvPr>
            <p:cNvGrpSpPr/>
            <p:nvPr/>
          </p:nvGrpSpPr>
          <p:grpSpPr>
            <a:xfrm>
              <a:off x="2943919" y="1221420"/>
              <a:ext cx="2032898" cy="1015663"/>
              <a:chOff x="8513821" y="5761299"/>
              <a:chExt cx="3247412" cy="1015663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="" xmlns:a16="http://schemas.microsoft.com/office/drawing/2014/main" id="{853AA099-288F-4942-9619-64BD12AE65D1}"/>
                  </a:ext>
                </a:extLst>
              </p:cNvPr>
              <p:cNvSpPr/>
              <p:nvPr/>
            </p:nvSpPr>
            <p:spPr>
              <a:xfrm>
                <a:off x="8785553" y="5761299"/>
                <a:ext cx="297568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16A08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1423</a:t>
                </a:r>
                <a:endParaRPr lang="ru-RU" sz="3200" b="1" dirty="0">
                  <a:solidFill>
                    <a:srgbClr val="16A08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ru-RU" sz="1400" b="1" dirty="0" smtClean="0">
                    <a:solidFill>
                      <a:srgbClr val="2471A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участника </a:t>
                </a:r>
              </a:p>
              <a:p>
                <a:r>
                  <a:rPr lang="ru-RU" sz="1400" b="1" dirty="0" smtClean="0">
                    <a:solidFill>
                      <a:srgbClr val="2471A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инициативы</a:t>
                </a:r>
                <a:endParaRPr lang="ru-RU" sz="1400" dirty="0">
                  <a:solidFill>
                    <a:srgbClr val="2471A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12" name="Прямая соединительная линия 11">
                <a:extLst>
                  <a:ext uri="{FF2B5EF4-FFF2-40B4-BE49-F238E27FC236}">
                    <a16:creationId xmlns="" xmlns:a16="http://schemas.microsoft.com/office/drawing/2014/main" id="{FEE61E92-B3DB-48A8-8D13-49554F6662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13821" y="5848324"/>
                <a:ext cx="0" cy="900000"/>
              </a:xfrm>
              <a:prstGeom prst="line">
                <a:avLst/>
              </a:prstGeom>
              <a:ln w="50800" cap="rnd">
                <a:solidFill>
                  <a:srgbClr val="16A085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" name="Рисунок 9" descr="Пользователи">
              <a:extLst>
                <a:ext uri="{FF2B5EF4-FFF2-40B4-BE49-F238E27FC236}">
                  <a16:creationId xmlns="" xmlns:a16="http://schemas.microsoft.com/office/drawing/2014/main" id="{643139B0-A185-4A0D-A594-64CDC530B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04789" y="1337083"/>
              <a:ext cx="900000" cy="900000"/>
            </a:xfrm>
            <a:prstGeom prst="rect">
              <a:avLst/>
            </a:prstGeom>
          </p:spPr>
        </p:pic>
      </p:grp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9FDC872A-4722-4A92-9EEC-5ED70D64775A}"/>
              </a:ext>
            </a:extLst>
          </p:cNvPr>
          <p:cNvGrpSpPr/>
          <p:nvPr/>
        </p:nvGrpSpPr>
        <p:grpSpPr>
          <a:xfrm>
            <a:off x="8025707" y="2689122"/>
            <a:ext cx="2280344" cy="1015663"/>
            <a:chOff x="8513821" y="5761299"/>
            <a:chExt cx="5475936" cy="1015663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853AA099-288F-4942-9619-64BD12AE65D1}"/>
                </a:ext>
              </a:extLst>
            </p:cNvPr>
            <p:cNvSpPr/>
            <p:nvPr/>
          </p:nvSpPr>
          <p:spPr>
            <a:xfrm>
              <a:off x="8785553" y="5761299"/>
              <a:ext cx="520420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rgbClr val="16A08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165</a:t>
              </a:r>
              <a:endParaRPr lang="ru-RU" sz="3200" b="1" dirty="0">
                <a:solidFill>
                  <a:srgbClr val="16A0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ru-RU" sz="1400" b="1" dirty="0" smtClean="0">
                  <a:solidFill>
                    <a:srgbClr val="2471A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Командных</a:t>
              </a:r>
            </a:p>
            <a:p>
              <a:r>
                <a:rPr lang="ru-RU" sz="1400" b="1" dirty="0" smtClean="0">
                  <a:solidFill>
                    <a:srgbClr val="2471A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проектов</a:t>
              </a:r>
              <a:endParaRPr lang="ru-RU" sz="1400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7" name="Прямая соединительная линия 16">
              <a:extLst>
                <a:ext uri="{FF2B5EF4-FFF2-40B4-BE49-F238E27FC236}">
                  <a16:creationId xmlns="" xmlns:a16="http://schemas.microsoft.com/office/drawing/2014/main" id="{FEE61E92-B3DB-48A8-8D13-49554F6662F1}"/>
                </a:ext>
              </a:extLst>
            </p:cNvPr>
            <p:cNvCxnSpPr>
              <a:cxnSpLocks/>
            </p:cNvCxnSpPr>
            <p:nvPr/>
          </p:nvCxnSpPr>
          <p:spPr>
            <a:xfrm>
              <a:off x="8513821" y="5848324"/>
              <a:ext cx="0" cy="900000"/>
            </a:xfrm>
            <a:prstGeom prst="line">
              <a:avLst/>
            </a:prstGeom>
            <a:ln w="50800" cap="rnd">
              <a:solidFill>
                <a:srgbClr val="16A08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9FDC872A-4722-4A92-9EEC-5ED70D64775A}"/>
              </a:ext>
            </a:extLst>
          </p:cNvPr>
          <p:cNvGrpSpPr/>
          <p:nvPr/>
        </p:nvGrpSpPr>
        <p:grpSpPr>
          <a:xfrm>
            <a:off x="8025706" y="1525659"/>
            <a:ext cx="2175569" cy="1015663"/>
            <a:chOff x="8513821" y="5761299"/>
            <a:chExt cx="5475936" cy="1015663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853AA099-288F-4942-9619-64BD12AE65D1}"/>
                </a:ext>
              </a:extLst>
            </p:cNvPr>
            <p:cNvSpPr/>
            <p:nvPr/>
          </p:nvSpPr>
          <p:spPr>
            <a:xfrm>
              <a:off x="8785553" y="5761299"/>
              <a:ext cx="520420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rgbClr val="16A08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lang="ru-RU" sz="3200" b="1" dirty="0">
                <a:solidFill>
                  <a:srgbClr val="16A0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ru-RU" sz="1400" b="1" dirty="0" smtClean="0">
                  <a:solidFill>
                    <a:srgbClr val="2471A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пилотных</a:t>
              </a:r>
            </a:p>
            <a:p>
              <a:r>
                <a:rPr lang="ru-RU" sz="1400" b="1" dirty="0" smtClean="0">
                  <a:solidFill>
                    <a:srgbClr val="2471A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регионов</a:t>
              </a:r>
              <a:endParaRPr lang="ru-RU" sz="1400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22" name="Прямая соединительная линия 21">
              <a:extLst>
                <a:ext uri="{FF2B5EF4-FFF2-40B4-BE49-F238E27FC236}">
                  <a16:creationId xmlns="" xmlns:a16="http://schemas.microsoft.com/office/drawing/2014/main" id="{FEE61E92-B3DB-48A8-8D13-49554F6662F1}"/>
                </a:ext>
              </a:extLst>
            </p:cNvPr>
            <p:cNvCxnSpPr>
              <a:cxnSpLocks/>
            </p:cNvCxnSpPr>
            <p:nvPr/>
          </p:nvCxnSpPr>
          <p:spPr>
            <a:xfrm>
              <a:off x="8513821" y="5848324"/>
              <a:ext cx="0" cy="900000"/>
            </a:xfrm>
            <a:prstGeom prst="line">
              <a:avLst/>
            </a:prstGeom>
            <a:ln w="50800" cap="rnd">
              <a:solidFill>
                <a:srgbClr val="16A08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Рисунок 22" descr="Школа">
            <a:extLst>
              <a:ext uri="{FF2B5EF4-FFF2-40B4-BE49-F238E27FC236}">
                <a16:creationId xmlns:a16="http://schemas.microsoft.com/office/drawing/2014/main" xmlns="" id="{206E561C-D680-453A-9792-551B9217FC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934719" y="2668593"/>
            <a:ext cx="1007554" cy="1007554"/>
          </a:xfrm>
          <a:prstGeom prst="rect">
            <a:avLst/>
          </a:prstGeom>
        </p:spPr>
      </p:pic>
      <p:pic>
        <p:nvPicPr>
          <p:cNvPr id="24" name="Рисунок 23" descr="Метка">
            <a:extLst>
              <a:ext uri="{FF2B5EF4-FFF2-40B4-BE49-F238E27FC236}">
                <a16:creationId xmlns="" xmlns:a16="http://schemas.microsoft.com/office/drawing/2014/main" id="{35DE1B07-E304-443B-9737-126196839A6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55740" y="1610487"/>
            <a:ext cx="930835" cy="93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76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один усеченный угол 57">
            <a:extLst>
              <a:ext uri="{FF2B5EF4-FFF2-40B4-BE49-F238E27FC236}">
                <a16:creationId xmlns="" xmlns:a16="http://schemas.microsoft.com/office/drawing/2014/main" id="{6A9A7426-D947-4164-9E9E-A2F5D02B9454}"/>
              </a:ext>
            </a:extLst>
          </p:cNvPr>
          <p:cNvSpPr/>
          <p:nvPr/>
        </p:nvSpPr>
        <p:spPr>
          <a:xfrm rot="10800000" flipH="1">
            <a:off x="-1" y="-531444"/>
            <a:ext cx="7885741" cy="936108"/>
          </a:xfrm>
          <a:prstGeom prst="snip1Rect">
            <a:avLst>
              <a:gd name="adj" fmla="val 50000"/>
            </a:avLst>
          </a:prstGeom>
          <a:solidFill>
            <a:srgbClr val="2471A3"/>
          </a:solidFill>
          <a:ln w="190500" cap="rnd">
            <a:solidFill>
              <a:srgbClr val="2471A3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698E3210-891A-4210-992D-04B926EA9160}"/>
              </a:ext>
            </a:extLst>
          </p:cNvPr>
          <p:cNvSpPr txBox="1">
            <a:spLocks/>
          </p:cNvSpPr>
          <p:nvPr/>
        </p:nvSpPr>
        <p:spPr>
          <a:xfrm>
            <a:off x="119336" y="25897"/>
            <a:ext cx="7885738" cy="3787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effectLst>
                  <a:glow>
                    <a:schemeClr val="bg1"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УЧАСТНИКИ ИНИЦИАТИВЫ</a:t>
            </a:r>
            <a:endParaRPr lang="ru-RU" sz="2400" b="1" dirty="0">
              <a:solidFill>
                <a:schemeClr val="bg1"/>
              </a:solidFill>
              <a:effectLst>
                <a:glow>
                  <a:schemeClr val="bg1">
                    <a:alpha val="40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270" y="0"/>
            <a:ext cx="2103730" cy="21317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875" y="736737"/>
            <a:ext cx="8801100" cy="600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79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один усеченный угол 57">
            <a:extLst>
              <a:ext uri="{FF2B5EF4-FFF2-40B4-BE49-F238E27FC236}">
                <a16:creationId xmlns="" xmlns:a16="http://schemas.microsoft.com/office/drawing/2014/main" id="{6A9A7426-D947-4164-9E9E-A2F5D02B9454}"/>
              </a:ext>
            </a:extLst>
          </p:cNvPr>
          <p:cNvSpPr/>
          <p:nvPr/>
        </p:nvSpPr>
        <p:spPr>
          <a:xfrm rot="10800000" flipH="1">
            <a:off x="-1" y="-531444"/>
            <a:ext cx="7885741" cy="936108"/>
          </a:xfrm>
          <a:prstGeom prst="snip1Rect">
            <a:avLst>
              <a:gd name="adj" fmla="val 50000"/>
            </a:avLst>
          </a:prstGeom>
          <a:solidFill>
            <a:srgbClr val="2471A3"/>
          </a:solidFill>
          <a:ln w="190500" cap="rnd">
            <a:solidFill>
              <a:srgbClr val="2471A3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698E3210-891A-4210-992D-04B926EA9160}"/>
              </a:ext>
            </a:extLst>
          </p:cNvPr>
          <p:cNvSpPr txBox="1">
            <a:spLocks/>
          </p:cNvSpPr>
          <p:nvPr/>
        </p:nvSpPr>
        <p:spPr>
          <a:xfrm>
            <a:off x="119336" y="25897"/>
            <a:ext cx="7885738" cy="3787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effectLst>
                  <a:glow>
                    <a:schemeClr val="bg1"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ЭТАПЫ РЕАЛИЗАЦИИ ИНИЦИАТИВЫ</a:t>
            </a:r>
            <a:endParaRPr lang="ru-RU" sz="2400" b="1" dirty="0">
              <a:solidFill>
                <a:schemeClr val="bg1"/>
              </a:solidFill>
              <a:effectLst>
                <a:glow>
                  <a:schemeClr val="bg1">
                    <a:alpha val="40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021" y="1806575"/>
            <a:ext cx="11438307" cy="38576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270" y="0"/>
            <a:ext cx="2103730" cy="213178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76462" y="5845175"/>
            <a:ext cx="78390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cap="all" dirty="0" smtClean="0">
                <a:solidFill>
                  <a:srgbClr val="0089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марта 2019 года СТАРТОВАЛ </a:t>
            </a:r>
            <a:r>
              <a:rPr lang="ru-RU" cap="all" dirty="0">
                <a:solidFill>
                  <a:srgbClr val="0089D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ОТБОР УЧАСТНИКОВ НА ОБРАЗОВАТЕЛЬНУЮ ПРОГРАММУ «КАДРЫ БУДУЩЕГО ДЛЯ РЕГИОНОВ» В АРТЕКЕ</a:t>
            </a:r>
            <a:endParaRPr lang="ru-RU" i="0" cap="all" dirty="0">
              <a:solidFill>
                <a:srgbClr val="0089D7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592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один усеченный угол 57">
            <a:extLst>
              <a:ext uri="{FF2B5EF4-FFF2-40B4-BE49-F238E27FC236}">
                <a16:creationId xmlns="" xmlns:a16="http://schemas.microsoft.com/office/drawing/2014/main" id="{6A9A7426-D947-4164-9E9E-A2F5D02B9454}"/>
              </a:ext>
            </a:extLst>
          </p:cNvPr>
          <p:cNvSpPr/>
          <p:nvPr/>
        </p:nvSpPr>
        <p:spPr>
          <a:xfrm rot="10800000" flipH="1">
            <a:off x="-1" y="-531444"/>
            <a:ext cx="7885741" cy="936108"/>
          </a:xfrm>
          <a:prstGeom prst="snip1Rect">
            <a:avLst>
              <a:gd name="adj" fmla="val 50000"/>
            </a:avLst>
          </a:prstGeom>
          <a:solidFill>
            <a:srgbClr val="2471A3"/>
          </a:solidFill>
          <a:ln w="190500" cap="rnd">
            <a:solidFill>
              <a:srgbClr val="2471A3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698E3210-891A-4210-992D-04B926EA9160}"/>
              </a:ext>
            </a:extLst>
          </p:cNvPr>
          <p:cNvSpPr txBox="1">
            <a:spLocks/>
          </p:cNvSpPr>
          <p:nvPr/>
        </p:nvSpPr>
        <p:spPr>
          <a:xfrm>
            <a:off x="119336" y="25897"/>
            <a:ext cx="7885738" cy="3787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effectLst>
                  <a:glow>
                    <a:schemeClr val="bg1"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ЦИФРОВАЯ ОБРАЗОВАТЕЛЬНАЯ ПЛАТФОРМА</a:t>
            </a:r>
            <a:endParaRPr lang="ru-RU" sz="2400" b="1" dirty="0">
              <a:solidFill>
                <a:schemeClr val="bg1"/>
              </a:solidFill>
              <a:effectLst>
                <a:glow>
                  <a:schemeClr val="bg1">
                    <a:alpha val="40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270" y="0"/>
            <a:ext cx="2103730" cy="213178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47675" y="723811"/>
            <a:ext cx="9077325" cy="1077218"/>
          </a:xfrm>
          <a:prstGeom prst="rect">
            <a:avLst/>
          </a:prstGeom>
          <a:solidFill>
            <a:srgbClr val="F4F6F6"/>
          </a:solidFill>
          <a:ln w="190500" cap="rnd">
            <a:solidFill>
              <a:srgbClr val="F4F6F6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Aft>
                <a:spcPts val="12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Цифровая платформа обеспечивает реализацию индивидуальных образовательных траекторий с использованием дистанционных технологий в рамках программы, которая включает: 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7675" y="2214086"/>
            <a:ext cx="4543425" cy="2376964"/>
          </a:xfrm>
          <a:prstGeom prst="rect">
            <a:avLst/>
          </a:prstGeom>
          <a:solidFill>
            <a:srgbClr val="F4F6F6"/>
          </a:solidFill>
          <a:ln w="190500" cap="rnd">
            <a:solidFill>
              <a:srgbClr val="F4F6F6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200"/>
              </a:spcAft>
              <a:buClr>
                <a:srgbClr val="1ABC9C"/>
              </a:buClr>
              <a:buSzPct val="125000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ИНВАРИАНТНАЯ ЧАСТЬ:</a:t>
            </a:r>
          </a:p>
          <a:p>
            <a:pPr>
              <a:spcAft>
                <a:spcPts val="600"/>
              </a:spcAft>
              <a:buClr>
                <a:srgbClr val="1ABC9C"/>
              </a:buClr>
              <a:buSzPct val="125000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Онлайн-курсы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направленные на формирование навыков и компетенций XXI века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342900" indent="-342900">
              <a:spcAft>
                <a:spcPts val="6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лидерство;</a:t>
            </a:r>
          </a:p>
          <a:p>
            <a:pPr marL="342900" indent="-342900">
              <a:spcAft>
                <a:spcPts val="6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командообразование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342900" indent="-342900">
              <a:spcAft>
                <a:spcPts val="6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проектный менеджмент;</a:t>
            </a:r>
          </a:p>
          <a:p>
            <a:pPr marL="342900" indent="-342900">
              <a:spcAft>
                <a:spcPts val="6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навык публичных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выступлений.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6000" y="2214085"/>
            <a:ext cx="4543425" cy="4405789"/>
          </a:xfrm>
          <a:prstGeom prst="rect">
            <a:avLst/>
          </a:prstGeom>
          <a:solidFill>
            <a:srgbClr val="F4F6F6"/>
          </a:solidFill>
          <a:ln w="190500" cap="rnd">
            <a:solidFill>
              <a:srgbClr val="F4F6F6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200"/>
              </a:spcAft>
              <a:buClr>
                <a:srgbClr val="1ABC9C"/>
              </a:buClr>
              <a:buSzPct val="125000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ВАРИАТИВНАЯ ЧАСТЬ:</a:t>
            </a:r>
          </a:p>
          <a:p>
            <a:pPr marL="342900" indent="-342900"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Онлайн-курсы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связанные с реализацией проектной идеи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buClr>
                <a:srgbClr val="1ABC9C"/>
              </a:buClr>
              <a:buSzPct val="125000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- аддитивные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технологии;</a:t>
            </a:r>
          </a:p>
          <a:p>
            <a:pPr>
              <a:buClr>
                <a:srgbClr val="1ABC9C"/>
              </a:buClr>
              <a:buSzPct val="125000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-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раздельного сбора мусора;</a:t>
            </a:r>
          </a:p>
          <a:p>
            <a:pPr>
              <a:buClr>
                <a:srgbClr val="1ABC9C"/>
              </a:buClr>
              <a:buSzPct val="125000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и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т.д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Clr>
                <a:srgbClr val="1ABC9C"/>
              </a:buClr>
              <a:buSzPct val="125000"/>
            </a:pPr>
            <a:endParaRPr lang="ru-RU" sz="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Стажировки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предприятиях региона, профессиональные пробы:</a:t>
            </a:r>
          </a:p>
          <a:p>
            <a:pPr>
              <a:buClr>
                <a:srgbClr val="1ABC9C"/>
              </a:buClr>
              <a:buSzPct val="125000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-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издание печатной продукции;</a:t>
            </a:r>
          </a:p>
          <a:p>
            <a:pPr>
              <a:buClr>
                <a:srgbClr val="1ABC9C"/>
              </a:buClr>
              <a:buSzPct val="125000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-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и ведение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блогов и т.д.</a:t>
            </a:r>
          </a:p>
          <a:p>
            <a:pPr>
              <a:buClr>
                <a:srgbClr val="1ABC9C"/>
              </a:buClr>
              <a:buSzPct val="125000"/>
            </a:pPr>
            <a:endParaRPr lang="ru-RU" sz="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Углубленное освоение школьных предметов на онлайн-курсах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361950">
              <a:buClr>
                <a:srgbClr val="1ABC9C"/>
              </a:buClr>
              <a:buSzPct val="125000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интеграция основного и   дополнительного образования;</a:t>
            </a:r>
          </a:p>
          <a:p>
            <a:pPr marL="361950">
              <a:buClr>
                <a:srgbClr val="1ABC9C"/>
              </a:buClr>
              <a:buSzPct val="125000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объединение всех видов деятельности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обучающихся т.д.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10" t="9722" r="13516" b="11806"/>
          <a:stretch/>
        </p:blipFill>
        <p:spPr>
          <a:xfrm>
            <a:off x="428143" y="4742667"/>
            <a:ext cx="3514726" cy="208594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951054" y="5399643"/>
            <a:ext cx="2144946" cy="369332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https://mob-edu.ru</a:t>
            </a:r>
          </a:p>
        </p:txBody>
      </p:sp>
    </p:spTree>
    <p:extLst>
      <p:ext uri="{BB962C8B-B14F-4D97-AF65-F5344CB8AC3E}">
        <p14:creationId xmlns:p14="http://schemas.microsoft.com/office/powerpoint/2010/main" val="998341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один усеченный угол 57">
            <a:extLst>
              <a:ext uri="{FF2B5EF4-FFF2-40B4-BE49-F238E27FC236}">
                <a16:creationId xmlns="" xmlns:a16="http://schemas.microsoft.com/office/drawing/2014/main" id="{6A9A7426-D947-4164-9E9E-A2F5D02B9454}"/>
              </a:ext>
            </a:extLst>
          </p:cNvPr>
          <p:cNvSpPr/>
          <p:nvPr/>
        </p:nvSpPr>
        <p:spPr>
          <a:xfrm rot="10800000" flipH="1">
            <a:off x="-1" y="-531444"/>
            <a:ext cx="7885741" cy="1188391"/>
          </a:xfrm>
          <a:prstGeom prst="snip1Rect">
            <a:avLst>
              <a:gd name="adj" fmla="val 50000"/>
            </a:avLst>
          </a:prstGeom>
          <a:solidFill>
            <a:srgbClr val="2471A3"/>
          </a:solidFill>
          <a:ln w="190500" cap="rnd">
            <a:solidFill>
              <a:srgbClr val="2471A3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698E3210-891A-4210-992D-04B926EA9160}"/>
              </a:ext>
            </a:extLst>
          </p:cNvPr>
          <p:cNvSpPr txBox="1">
            <a:spLocks/>
          </p:cNvSpPr>
          <p:nvPr/>
        </p:nvSpPr>
        <p:spPr>
          <a:xfrm>
            <a:off x="119336" y="25897"/>
            <a:ext cx="7885738" cy="3787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effectLst>
                  <a:glow>
                    <a:schemeClr val="bg1"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КАДРЫ ДЛЯ БУДУЩЕГО РЕГИОНОВ.</a:t>
            </a:r>
            <a:br>
              <a:rPr lang="ru-RU" sz="2400" b="1" dirty="0" smtClean="0">
                <a:solidFill>
                  <a:schemeClr val="bg1"/>
                </a:solidFill>
                <a:effectLst>
                  <a:glow>
                    <a:schemeClr val="bg1"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glow>
                    <a:schemeClr val="bg1"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НОВОСИБИРСКАЯ ОБЛАСТЬ</a:t>
            </a:r>
            <a:endParaRPr lang="ru-RU" sz="2400" b="1" dirty="0">
              <a:solidFill>
                <a:schemeClr val="bg1"/>
              </a:solidFill>
              <a:effectLst>
                <a:glow>
                  <a:schemeClr val="bg1">
                    <a:alpha val="40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779" y="1256728"/>
            <a:ext cx="213064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16A0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800" dirty="0"/>
              <a:t>ЦЕЛЬ ИНИЦИАТИВЫ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35440" y="2848265"/>
            <a:ext cx="8333173" cy="3712333"/>
          </a:xfrm>
          <a:prstGeom prst="rect">
            <a:avLst/>
          </a:prstGeom>
          <a:solidFill>
            <a:srgbClr val="F4F6F6"/>
          </a:solidFill>
          <a:ln w="190500" cap="rnd">
            <a:solidFill>
              <a:srgbClr val="F4F6F6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Aft>
                <a:spcPts val="12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образования Новосибирской области; </a:t>
            </a:r>
          </a:p>
          <a:p>
            <a:pPr marL="342900" indent="-342900">
              <a:spcAft>
                <a:spcPts val="12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государственное автономное учреждение дополнительного образования Новосибирской области «Областной центр развития творчества детей и юношества»;</a:t>
            </a:r>
          </a:p>
          <a:p>
            <a:pPr marL="342900" indent="-342900">
              <a:spcAft>
                <a:spcPts val="12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государственное автономное учреждение дополнительного профессионального образования Новосибирской области «Новосибирский центр развития профессионального образования»;</a:t>
            </a:r>
          </a:p>
          <a:p>
            <a:pPr marL="342900" indent="-342900">
              <a:spcAft>
                <a:spcPts val="12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общеобразовательные организации, профессиональные образовательные организации, образовательные организации высшего образования, расположенные на территории Новосибирской области;</a:t>
            </a:r>
          </a:p>
          <a:p>
            <a:pPr marL="342900" indent="-342900">
              <a:spcAft>
                <a:spcPts val="12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организации и предприятия, расположенные на территории Новосибирской области, направления деятельности которых отвечают стратегическому развитию Новосибирской области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3779" y="2691618"/>
            <a:ext cx="213064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16A0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600" dirty="0" smtClean="0"/>
              <a:t>ИСПОЛНИТЕЛИ/</a:t>
            </a:r>
          </a:p>
          <a:p>
            <a:r>
              <a:rPr lang="ru-RU" sz="1600" dirty="0" smtClean="0"/>
              <a:t>СОИСПОЛНИТЕЛИ ИНИЦИАТИВЫ</a:t>
            </a:r>
            <a:endParaRPr lang="ru-RU" sz="16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5" y="0"/>
            <a:ext cx="1552574" cy="15732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64419" y="1214290"/>
            <a:ext cx="8404194" cy="1077218"/>
          </a:xfrm>
          <a:prstGeom prst="rect">
            <a:avLst/>
          </a:prstGeom>
          <a:solidFill>
            <a:srgbClr val="F4F6F6"/>
          </a:solidFill>
          <a:ln w="190500" cap="rnd">
            <a:solidFill>
              <a:srgbClr val="F4F6F6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Aft>
                <a:spcPts val="12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сформировать через систему наставничества региональные лидерские команды из числа активных и амбициозных, талантливых и высокомотивированных детей (14 – 17 лет) и молодёжи (18 – 21 год), ориентированных на социально-экономическое развитие Новосибирской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537958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один усеченный угол 57">
            <a:extLst>
              <a:ext uri="{FF2B5EF4-FFF2-40B4-BE49-F238E27FC236}">
                <a16:creationId xmlns="" xmlns:a16="http://schemas.microsoft.com/office/drawing/2014/main" id="{6A9A7426-D947-4164-9E9E-A2F5D02B9454}"/>
              </a:ext>
            </a:extLst>
          </p:cNvPr>
          <p:cNvSpPr/>
          <p:nvPr/>
        </p:nvSpPr>
        <p:spPr>
          <a:xfrm rot="10800000" flipH="1">
            <a:off x="-1" y="-531444"/>
            <a:ext cx="7885741" cy="1188391"/>
          </a:xfrm>
          <a:prstGeom prst="snip1Rect">
            <a:avLst>
              <a:gd name="adj" fmla="val 50000"/>
            </a:avLst>
          </a:prstGeom>
          <a:solidFill>
            <a:srgbClr val="2471A3"/>
          </a:solidFill>
          <a:ln w="190500" cap="rnd">
            <a:solidFill>
              <a:srgbClr val="2471A3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698E3210-891A-4210-992D-04B926EA9160}"/>
              </a:ext>
            </a:extLst>
          </p:cNvPr>
          <p:cNvSpPr txBox="1">
            <a:spLocks/>
          </p:cNvSpPr>
          <p:nvPr/>
        </p:nvSpPr>
        <p:spPr>
          <a:xfrm>
            <a:off x="119336" y="25897"/>
            <a:ext cx="7885738" cy="3787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effectLst>
                  <a:glow>
                    <a:schemeClr val="bg1"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КАДРЫ ДЛЯ БУДУЩЕГО РЕГИОНОВ.</a:t>
            </a:r>
            <a:br>
              <a:rPr lang="ru-RU" sz="2400" b="1" dirty="0" smtClean="0">
                <a:solidFill>
                  <a:schemeClr val="bg1"/>
                </a:solidFill>
                <a:effectLst>
                  <a:glow>
                    <a:schemeClr val="bg1"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glow>
                    <a:schemeClr val="bg1"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НОВОСИБИРСКАЯ ОБЛАСТЬ</a:t>
            </a:r>
            <a:endParaRPr lang="ru-RU" sz="2400" b="1" dirty="0">
              <a:solidFill>
                <a:schemeClr val="bg1"/>
              </a:solidFill>
              <a:effectLst>
                <a:glow>
                  <a:schemeClr val="bg1">
                    <a:alpha val="40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779" y="1256728"/>
            <a:ext cx="2130640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16A0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800" dirty="0" smtClean="0"/>
              <a:t>СРОКИ РЕАЛИЗАЦИИ </a:t>
            </a:r>
            <a:r>
              <a:rPr lang="ru-RU" sz="1800" dirty="0"/>
              <a:t>ИНИЦИАТИВЫ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35440" y="2848265"/>
            <a:ext cx="8546238" cy="3712333"/>
          </a:xfrm>
          <a:prstGeom prst="rect">
            <a:avLst/>
          </a:prstGeom>
          <a:solidFill>
            <a:srgbClr val="F4F6F6"/>
          </a:solidFill>
          <a:ln w="190500" cap="rnd">
            <a:solidFill>
              <a:srgbClr val="F4F6F6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Aft>
                <a:spcPts val="12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менее 200 участников инициативы (детей и молодёжи) прошли обучение на «цифровой образовательной платформе» по формированию и развитию «навыков XXI века» и проектному управлению;</a:t>
            </a:r>
          </a:p>
          <a:p>
            <a:pPr marL="342900" indent="-342900">
              <a:spcAft>
                <a:spcPts val="12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подготовлено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менее 20 человек из числа научной, профессиональной и политической элит Новосибирской области для работы с детьми и молодёжью в качестве их наставников;</a:t>
            </a:r>
          </a:p>
          <a:p>
            <a:pPr marL="342900" indent="-342900">
              <a:spcAft>
                <a:spcPts val="12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менее 50% командных проектов участников инициативы практически поддержаны заинтересованными организациями/инвесторами;</a:t>
            </a:r>
          </a:p>
          <a:p>
            <a:pPr marL="342900" indent="-342900">
              <a:spcAft>
                <a:spcPts val="12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менее 20 организаций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партнёров (разных форм собственности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инициативы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привлечено для стажировок детей и молодёжи, а также их профессиональных проб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3779" y="2691618"/>
            <a:ext cx="213064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16A0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600" dirty="0" smtClean="0"/>
              <a:t>ПОКАЗАТЕЛИ И ИНДИКАТОРЫ</a:t>
            </a:r>
          </a:p>
          <a:p>
            <a:r>
              <a:rPr lang="ru-RU" sz="1600" dirty="0" smtClean="0"/>
              <a:t>ИНИЦИАТИВЫ</a:t>
            </a:r>
            <a:endParaRPr lang="ru-RU" sz="16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5" y="0"/>
            <a:ext cx="1552574" cy="15732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64419" y="1438182"/>
            <a:ext cx="8404194" cy="630315"/>
          </a:xfrm>
          <a:prstGeom prst="rect">
            <a:avLst/>
          </a:prstGeom>
          <a:solidFill>
            <a:srgbClr val="F4F6F6"/>
          </a:solidFill>
          <a:ln w="190500" cap="rnd">
            <a:solidFill>
              <a:srgbClr val="F4F6F6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Aft>
                <a:spcPts val="12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арт 2018 – апрель 2019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6108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466</Words>
  <Application>Microsoft Office PowerPoint</Application>
  <PresentationFormat>Широкоэкранный</PresentationFormat>
  <Paragraphs>69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Tahoma</vt:lpstr>
      <vt:lpstr>Тема Office</vt:lpstr>
      <vt:lpstr>ИНИЦИАТИВА КАДРЫ БУДУЩЕГО ДЛЯ РЕГИОНОВ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ИНИЦИАТИВА КАДРЫ БУДУЩЕГО ДЛЯ РЕГИОНОВ</dc:title>
  <dc:creator>Director</dc:creator>
  <cp:lastModifiedBy>Director</cp:lastModifiedBy>
  <cp:revision>19</cp:revision>
  <cp:lastPrinted>2019-03-14T23:32:36Z</cp:lastPrinted>
  <dcterms:created xsi:type="dcterms:W3CDTF">2019-03-14T12:49:41Z</dcterms:created>
  <dcterms:modified xsi:type="dcterms:W3CDTF">2019-03-14T23:48:19Z</dcterms:modified>
</cp:coreProperties>
</file>