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4" r:id="rId3"/>
    <p:sldId id="325" r:id="rId4"/>
    <p:sldId id="326" r:id="rId5"/>
    <p:sldId id="327" r:id="rId6"/>
    <p:sldId id="309" r:id="rId7"/>
    <p:sldId id="302" r:id="rId8"/>
    <p:sldId id="322" r:id="rId9"/>
    <p:sldId id="323" r:id="rId10"/>
    <p:sldId id="304" r:id="rId11"/>
    <p:sldId id="305" r:id="rId12"/>
    <p:sldId id="320" r:id="rId13"/>
    <p:sldId id="306" r:id="rId14"/>
    <p:sldId id="308" r:id="rId15"/>
    <p:sldId id="310" r:id="rId16"/>
    <p:sldId id="319" r:id="rId17"/>
    <p:sldId id="312" r:id="rId18"/>
    <p:sldId id="328" r:id="rId19"/>
  </p:sldIdLst>
  <p:sldSz cx="12192000" cy="6858000"/>
  <p:notesSz cx="99250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2CA"/>
    <a:srgbClr val="C96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0855" cy="34106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898" y="2"/>
            <a:ext cx="4300855" cy="341064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474F84D-8EEF-454D-99A3-03E4A32B6047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0855" cy="34106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898" y="6456614"/>
            <a:ext cx="4300855" cy="34106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DC00F8CC-1999-482F-A5DE-169B4A6A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38" cy="3413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338" y="1"/>
            <a:ext cx="4302125" cy="34131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89FD023-E4D2-4660-8531-7720774795F2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9" y="3271839"/>
            <a:ext cx="7940675" cy="26765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0538" cy="3413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338" y="6456364"/>
            <a:ext cx="4302125" cy="34131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6C9BACC8-304D-4D61-8DE5-119A98BB6D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2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9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15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B29B4-8FF3-4629-8E21-28C65881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4805-54BD-4F8D-8C0E-1C4D7AF011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1F6C40-1A96-4F70-969A-447DAF0A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74F95B-0660-42FE-9939-216147C4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173-C2BC-4EF4-801D-9C98C55E7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9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BBB29B4-8FF3-4629-8E21-28C65881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4805-54BD-4F8D-8C0E-1C4D7AF011C1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C1F6C40-1A96-4F70-969A-447DAF0A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74F95B-0660-42FE-9939-216147C4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9173-C2BC-4EF4-801D-9C98C55E7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8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9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7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D51A4-52A8-44AC-B5F5-297AF2760624}" type="datetimeFigureOut">
              <a:rPr lang="ru-RU" smtClean="0"/>
              <a:pPr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ACB2E-B181-47EF-8084-FE6912B86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bilympics-russi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CD09E9-8B40-4BC2-AEE1-67E98A59D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346" y="0"/>
            <a:ext cx="5595653" cy="6865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60" y="1933495"/>
            <a:ext cx="6870846" cy="2430167"/>
          </a:xfrm>
        </p:spPr>
        <p:txBody>
          <a:bodyPr>
            <a:noAutofit/>
          </a:bodyPr>
          <a:lstStyle/>
          <a:p>
            <a:pPr algn="l"/>
            <a:r>
              <a:rPr lang="ru-RU" sz="4400" b="1" dirty="0"/>
              <a:t>Подготовка региональных экспертов конкурсов профессионального мастерства </a:t>
            </a:r>
            <a:r>
              <a:rPr lang="ru-RU" sz="4400" b="1" dirty="0" smtClean="0"/>
              <a:t>«</a:t>
            </a:r>
            <a:r>
              <a:rPr lang="ru-RU" sz="4400" b="1" dirty="0" err="1" smtClean="0"/>
              <a:t>Абилимпикс</a:t>
            </a:r>
            <a:r>
              <a:rPr lang="ru-RU" sz="4400" b="1" dirty="0" smtClean="0"/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01" y="224639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B49A51C-DF51-48E1-AF50-0CA1A6BE8E91}"/>
              </a:ext>
            </a:extLst>
          </p:cNvPr>
          <p:cNvGrpSpPr/>
          <p:nvPr/>
        </p:nvGrpSpPr>
        <p:grpSpPr>
          <a:xfrm>
            <a:off x="114570" y="5400172"/>
            <a:ext cx="1895144" cy="1122740"/>
            <a:chOff x="4799241" y="5815535"/>
            <a:chExt cx="1789252" cy="1122740"/>
          </a:xfrm>
        </p:grpSpPr>
        <p:pic>
          <p:nvPicPr>
            <p:cNvPr id="8" name="Picture 2" descr="https://minobr.nso.ru/default_logo.png">
              <a:extLst>
                <a:ext uri="{FF2B5EF4-FFF2-40B4-BE49-F238E27FC236}">
                  <a16:creationId xmlns:a16="http://schemas.microsoft.com/office/drawing/2014/main" xmlns="" id="{1CE7419F-885C-40C1-941B-147E61C29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467" y="5815535"/>
              <a:ext cx="588140" cy="78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2E1ABB72-D2ED-4BA9-8AF2-E680BEA07DE8}"/>
                </a:ext>
              </a:extLst>
            </p:cNvPr>
            <p:cNvSpPr/>
            <p:nvPr/>
          </p:nvSpPr>
          <p:spPr>
            <a:xfrm>
              <a:off x="4799241" y="6599721"/>
              <a:ext cx="17892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 ОБРАЗОВАНИЯ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НОВОСИБИРСКОЙ </a:t>
              </a:r>
              <a:r>
                <a:rPr lang="ru-RU" sz="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ОБЛАСТИ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29883" y="5400172"/>
            <a:ext cx="1895144" cy="1148030"/>
            <a:chOff x="2081786" y="5374882"/>
            <a:chExt cx="1895144" cy="114803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734" y="5374882"/>
              <a:ext cx="739248" cy="809476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E1ABB72-D2ED-4BA9-8AF2-E680BEA07DE8}"/>
                </a:ext>
              </a:extLst>
            </p:cNvPr>
            <p:cNvSpPr/>
            <p:nvPr/>
          </p:nvSpPr>
          <p:spPr>
            <a:xfrm>
              <a:off x="2081786" y="6184358"/>
              <a:ext cx="18951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 ПРОСВЕЩЕНИЯ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  <a:endParaRPr lang="ru-RU" sz="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68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891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54653" y="391032"/>
            <a:ext cx="672927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УЧАСТНИКИ ЧЕМПИОНАТА</a:t>
            </a:r>
            <a:endParaRPr lang="ru-RU" sz="18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6236" y="1216890"/>
            <a:ext cx="10630764" cy="2760631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участию по категориям в соревновательной части конкурсов допускаются в возрасте от 14 до 65 лет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школьники» - физические лица с инвалидностью и/или ограниченными возможностями здоровья, обучающиеся по программам основного общего и среднего общего образования в возрасте от 14 лет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«студенты» - физические лица с инвалидностью и/или ограниченными возможностями здоровья, обучающиеся по программам профессионального обучения, среднего профессионального и высшего образования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специалисты» - физические лица с инвалидностью в возрасте до 65 лет, в том числе выпускники образовательных организаций среднего профессионального и высшего образования, трудоустроенные или нуждающиеся в трудоустройстве специалисты.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6236" y="4461747"/>
            <a:ext cx="10630764" cy="2036708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Победители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компетенции и категории текущего года 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принимать участие в конкурсах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того же уровня следующего календарного года в той же компетенции или категории. </a:t>
            </a:r>
            <a:endParaRPr lang="ru-RU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Победители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могут присутствовать на площадке соревнований в качестве наблюдателей-консультантов. Порядок назначения наблюдателей-консультантов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осуществляется на основании Положения об организации и проведении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ru-RU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Победители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чемпионата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становятся кандидатами в национальную сборную.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26850" y="271245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891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46186" y="364742"/>
            <a:ext cx="672927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ЭКСПЕРТЫ ЧЕМПИОНАТА</a:t>
            </a:r>
            <a:endParaRPr lang="ru-RU" sz="18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070" y="1145545"/>
            <a:ext cx="10746997" cy="2760631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требования к кандидату в главные эксперты: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независимость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участия в качестве эксперта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профессионализм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(опыт в отрасли не менее 5-ти лет);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соответствующее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и специальные знания в профессиональной области соответствующей компетенции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 взаимодействия с людьми с инвалидностью различных нозологий;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отраслевых советов (ассоциаций или иных объединений) при 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наличии.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3070" y="4319057"/>
            <a:ext cx="10746997" cy="1624614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количестве участников до 10 – Региональный центр подтверждает четырех экспертов. </a:t>
            </a:r>
            <a:endParaRPr lang="ru-RU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количестве участников более 10 – Региональный центр подтверждает не менее пяти экспертов (включая главного эксперта), а при необходимости такое количество экспертов, которое необходимо для организации судейства по конкретной компетенции, в том числе соответствует количеству организованных рабочих мест на соревновательной площадке.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26850" y="271245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1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891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11220" y="347683"/>
            <a:ext cx="672927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ОБЯЗАННОСТИ ГЛАВНОГО ЭКСПЕРТА ЧЕМПИОНАТА</a:t>
            </a:r>
            <a:endParaRPr lang="ru-RU" sz="18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271" y="1132223"/>
            <a:ext cx="11593662" cy="5500219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знать и соблюдать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нормативные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регламентирующие проведение конкурсов «</a:t>
            </a:r>
            <a:r>
              <a:rPr lang="ru-RU" sz="16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организовать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работу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экспертов, распределять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роли между экспертами на площадке соревнований;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внесение 30% изменений в конкурсное задание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 с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Регламентом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экспертов;</a:t>
            </a:r>
            <a:endParaRPr lang="ru-RU" sz="16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обеспечивать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каждого участника конкурсным заданием;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координировать все процессы, проходящие на площадке;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 компенсации потерянного времени,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участник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может выполнять конкурсное задание из-за болезни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несчастного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случая;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оценивать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конкурсного задания участников объективно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беспристрастно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случае невозможности решения спорных моментов и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конфликтов между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участниками, между участниками и экспертами, между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экспертами обращаться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организаторам конкурсов «</a:t>
            </a:r>
            <a:r>
              <a:rPr lang="ru-RU" sz="16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апелляционной комиссии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заполнять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 в личном кабинете на сайте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Национального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«</a:t>
            </a:r>
            <a:r>
              <a:rPr lang="ru-RU" sz="16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://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abilympics-russia.ru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(при необходимости);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передавать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всю оформленную документацию по итогам проведения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соревнований, итоговый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для награждения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победителей,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выполненных конкурсных заданий участниками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организаторам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конкурсов «</a:t>
            </a:r>
            <a:r>
              <a:rPr lang="ru-RU" sz="16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общаться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прессой;</a:t>
            </a:r>
          </a:p>
          <a:p>
            <a:pPr marL="285750" indent="-285750" algn="just">
              <a:spcBef>
                <a:spcPts val="300"/>
              </a:spcBef>
              <a:buClr>
                <a:srgbClr val="1ABC9C"/>
              </a:buClr>
              <a:buSzPct val="125000"/>
              <a:buFont typeface="Tahoma" panose="020B0604030504040204" pitchFamily="34" charset="0"/>
              <a:buChar char="‣"/>
            </a:pP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разглашать результаты соревнований и рейтинг участников до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официального распространения</a:t>
            </a:r>
            <a:endParaRPr lang="ru-RU" sz="16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26850" y="271245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81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891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29253" y="391032"/>
            <a:ext cx="672927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КОНКУРСНОЕ ЗАДАНИЕ</a:t>
            </a:r>
            <a:endParaRPr lang="ru-RU" sz="18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070" y="1145545"/>
            <a:ext cx="10840130" cy="2760631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Конкурсное задание включает в себя следующие основные элементы: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описание компетенции (актуальность компетенции на рынке труда, требования);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конкурсное задание (краткое описание работ (модулей) для каждой категории участников);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перечень используемого оборудования, инструментов и расходных материалов (для каждой категории участников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схемы оснащения рабочих мест с учетом основных нозологий;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оценочные критерии и схема начисления баллов;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требования охраны труда и техники 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3070" y="4319057"/>
            <a:ext cx="10840130" cy="2192785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конкурсного задания оценивается по 100 бальной системе в соответствии с критериями оценки.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Конкурсное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задание должно содержать не менее 15-ти критериев оценки выполнения задания.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выполнения задания делятся на объективные критерии и субъективные критерии, при этом субъективные критерии не могут превышать 5% от общего количества критериев оценки.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выполнения конкурсного задания по каждой компетенции не должна превышать шести часов.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126850" y="271245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9891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03853" y="364742"/>
            <a:ext cx="6729274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КОНКУРСНОЕ ЗАДАНИЕ</a:t>
            </a:r>
            <a:endParaRPr lang="ru-RU" sz="18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403" t="17606" r="42840" b="10939"/>
          <a:stretch/>
        </p:blipFill>
        <p:spPr>
          <a:xfrm>
            <a:off x="1127546" y="1237609"/>
            <a:ext cx="4847208" cy="4900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169" t="15016" r="42549" b="5631"/>
          <a:stretch/>
        </p:blipFill>
        <p:spPr>
          <a:xfrm>
            <a:off x="6755907" y="1216890"/>
            <a:ext cx="4110361" cy="492119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126850" y="271245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9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21947" y="158201"/>
            <a:ext cx="7605432" cy="902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Компетенции регионального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чемпионата 2022 года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" y="-39043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692453" y="1759081"/>
            <a:ext cx="2132930" cy="4265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Новосибирский колледж питания и сервиса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172174" y="2279741"/>
            <a:ext cx="2272876" cy="772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8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Новосибирский профессионально-педагогический колледж</a:t>
            </a:r>
          </a:p>
        </p:txBody>
      </p:sp>
      <p:sp>
        <p:nvSpPr>
          <p:cNvPr id="7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2456393" y="2108263"/>
            <a:ext cx="3706902" cy="3795283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Бисероплетение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Вязание крючком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Обработка текста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Мастер ОЦИ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Быстрое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прототипирование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Инженерный дизайн (CAD) САПР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Мультимедийная журналистика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Студийный фотограф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 плаката</a:t>
            </a:r>
          </a:p>
          <a:p>
            <a:pPr marL="342900" indent="-342900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Инструктор по интеллектуальным видам спорта</a:t>
            </a:r>
          </a:p>
          <a:p>
            <a:pPr marL="342900" indent="-342900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 информационного моделирования BIM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Массажист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680821" y="2751778"/>
            <a:ext cx="2144561" cy="5486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Новосибирский медицинский колледж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8922699" y="2597321"/>
            <a:ext cx="2997783" cy="581648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Медицинский </a:t>
            </a: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социальный уход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8922699" y="1669021"/>
            <a:ext cx="2997783" cy="424857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Поварское дело</a:t>
            </a:r>
            <a:endParaRPr lang="ru-RU" sz="12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644408" y="5610103"/>
            <a:ext cx="2193867" cy="586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Новосибирский колледж парикмахерского искусства</a:t>
            </a:r>
            <a:endParaRPr lang="ru-RU" dirty="0"/>
          </a:p>
        </p:txBody>
      </p:sp>
      <p:sp>
        <p:nvSpPr>
          <p:cNvPr id="23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8849619" y="5453493"/>
            <a:ext cx="3106730" cy="450054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Ногтевой сервис</a:t>
            </a:r>
            <a:endParaRPr lang="ru-RU" sz="12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25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27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705345" y="3807648"/>
            <a:ext cx="2132930" cy="586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Новосибирский торгово-экономический колледж</a:t>
            </a:r>
            <a:endParaRPr lang="ru-RU" dirty="0"/>
          </a:p>
        </p:txBody>
      </p:sp>
      <p:sp>
        <p:nvSpPr>
          <p:cNvPr id="28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8838275" y="3759794"/>
            <a:ext cx="3118073" cy="1269484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Предпринимательство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Экономика и бухгалтерский учет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складированием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120054" y="306619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6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399971" y="130611"/>
            <a:ext cx="7564141" cy="902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Компетенции регионального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чемпионата 2022 года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" y="-39043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155943" y="1890544"/>
            <a:ext cx="2155904" cy="7552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dirty="0"/>
              <a:t>Институт социальных технологий и реабилитации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2386192" y="1675492"/>
            <a:ext cx="3548941" cy="1350965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Bef>
                <a:spcPts val="6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Гончарное дело</a:t>
            </a:r>
          </a:p>
          <a:p>
            <a:pPr marL="342900" indent="-342900" algn="just">
              <a:lnSpc>
                <a:spcPct val="60000"/>
              </a:lnSpc>
              <a:spcBef>
                <a:spcPts val="6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Резьба по дереву</a:t>
            </a:r>
          </a:p>
          <a:p>
            <a:pPr marL="342900" indent="-342900" algn="just">
              <a:lnSpc>
                <a:spcPct val="60000"/>
              </a:lnSpc>
              <a:spcBef>
                <a:spcPts val="6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Адаптивная физическая культура</a:t>
            </a:r>
          </a:p>
          <a:p>
            <a:pPr marL="342900" indent="-342900" algn="just">
              <a:lnSpc>
                <a:spcPct val="60000"/>
              </a:lnSpc>
              <a:spcBef>
                <a:spcPts val="6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Веб-разработка (Программирование)</a:t>
            </a:r>
          </a:p>
          <a:p>
            <a:pPr marL="342900" indent="-342900" algn="just">
              <a:lnSpc>
                <a:spcPct val="60000"/>
              </a:lnSpc>
              <a:spcBef>
                <a:spcPts val="6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Изобразительное искусство</a:t>
            </a:r>
          </a:p>
          <a:p>
            <a:pPr marL="342900" indent="-342900" algn="just">
              <a:lnSpc>
                <a:spcPct val="60000"/>
              </a:lnSpc>
              <a:spcBef>
                <a:spcPts val="6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работа</a:t>
            </a:r>
          </a:p>
        </p:txBody>
      </p:sp>
      <p:sp>
        <p:nvSpPr>
          <p:cNvPr id="10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230660" y="3659569"/>
            <a:ext cx="2155904" cy="732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dirty="0"/>
              <a:t>Новосибирский центр профессионального обучения № 1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2466128" y="3409065"/>
            <a:ext cx="3469005" cy="802980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Сухое строительство и штукатурные работы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Малярное </a:t>
            </a: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дело</a:t>
            </a:r>
          </a:p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Столярное дело</a:t>
            </a:r>
            <a:endParaRPr lang="ru-RU" sz="12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230660" y="4981641"/>
            <a:ext cx="2235468" cy="1055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1200" dirty="0"/>
              <a:t>Новосибирский центр профессионального обучения № 2 им. Героя России Ю.М. Наумова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2466128" y="4813682"/>
            <a:ext cx="3469005" cy="544818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Кирпичная кладка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27219" y="-39043"/>
            <a:ext cx="3992836" cy="1396781"/>
            <a:chOff x="127219" y="-39043"/>
            <a:chExt cx="3992836" cy="1396781"/>
          </a:xfrm>
        </p:grpSpPr>
        <p:pic>
          <p:nvPicPr>
            <p:cNvPr id="25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27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531242" y="1908238"/>
            <a:ext cx="2461855" cy="586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Aft>
                <a:spcPts val="0"/>
              </a:spcAft>
            </a:pPr>
            <a:r>
              <a:rPr lang="ru-RU" sz="1200" dirty="0" smtClean="0"/>
              <a:t>Средняя общеобразовательная школа №175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9054444" y="1719920"/>
            <a:ext cx="2739624" cy="548227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Психология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531242" y="3409065"/>
            <a:ext cx="2523202" cy="7276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dirty="0"/>
              <a:t>Новосибирский колледж легкой промышленности и сервиса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9054444" y="3182086"/>
            <a:ext cx="2739624" cy="579270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6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600"/>
              </a:spcBef>
            </a:pPr>
            <a:r>
              <a:rPr lang="ru-RU" sz="1200" dirty="0" smtClean="0"/>
              <a:t>Портной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Швея</a:t>
            </a:r>
          </a:p>
          <a:p>
            <a:pPr>
              <a:spcBef>
                <a:spcPts val="600"/>
              </a:spcBef>
            </a:pPr>
            <a:r>
              <a:rPr lang="ru-RU" sz="1200" dirty="0" smtClean="0"/>
              <a:t>Роспись по шелку</a:t>
            </a:r>
            <a:endParaRPr lang="ru-RU" sz="1200" dirty="0"/>
          </a:p>
        </p:txBody>
      </p:sp>
      <p:sp>
        <p:nvSpPr>
          <p:cNvPr id="33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6469895" y="5050701"/>
            <a:ext cx="2523202" cy="682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342900" indent="-342900" algn="just">
              <a:lnSpc>
                <a:spcPct val="80000"/>
              </a:lnSpc>
              <a:spcBef>
                <a:spcPts val="1000"/>
              </a:spcBef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  <a:defRPr sz="1300" b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ru-RU" dirty="0"/>
              <a:t>Новосибирский колледж электроники и вычислительной техники</a:t>
            </a:r>
          </a:p>
        </p:txBody>
      </p:sp>
      <p:sp>
        <p:nvSpPr>
          <p:cNvPr id="34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8993098" y="4834932"/>
            <a:ext cx="2739624" cy="592347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6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Веб-дизайн</a:t>
            </a:r>
          </a:p>
          <a:p>
            <a:pPr marL="342900" indent="-342900">
              <a:lnSpc>
                <a:spcPct val="80000"/>
              </a:lnSpc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2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Администрирование баз данных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37467" y="6051267"/>
            <a:ext cx="6350000" cy="70788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Всего 35 </a:t>
            </a:r>
            <a:r>
              <a:rPr lang="ru-RU" sz="2000" dirty="0" smtClean="0"/>
              <a:t>компетенций: </a:t>
            </a:r>
          </a:p>
          <a:p>
            <a:r>
              <a:rPr lang="ru-RU" sz="2000" dirty="0" smtClean="0"/>
              <a:t>31 – основная, 2 – презентационные, 2 – региональные</a:t>
            </a:r>
            <a:endParaRPr lang="ru-RU" sz="20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60012" y="334692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93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01448" y="266659"/>
            <a:ext cx="6055913" cy="70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Итоговая аттестация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9" y="-39043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56" y="1740242"/>
            <a:ext cx="8522232" cy="494323"/>
          </a:xfrm>
          <a:prstGeom prst="rect">
            <a:avLst/>
          </a:prstGeom>
          <a:solidFill>
            <a:srgbClr val="F4F6F6"/>
          </a:solidFill>
          <a:ln w="190500" cap="rnd">
            <a:solidFill>
              <a:srgbClr val="F4F6F6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Aft>
                <a:spcPts val="400"/>
              </a:spcAft>
              <a:buClr>
                <a:srgbClr val="1ABC9C"/>
              </a:buClr>
              <a:buSzPct val="125000"/>
              <a:buNone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 – 20 вопросов, 3 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попытки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95072" y="342452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1308612" y="266659"/>
            <a:ext cx="2811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Региональный чемпионат</a:t>
            </a:r>
          </a:p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Новосибирской области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933956" y="2934677"/>
            <a:ext cx="8522232" cy="494323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None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Сроки – 27.04 – </a:t>
            </a:r>
            <a:r>
              <a:rPr lang="en-US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.04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5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CD09E9-8B40-4BC2-AEE1-67E98A59D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346" y="0"/>
            <a:ext cx="5595653" cy="6865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60" y="1933495"/>
            <a:ext cx="6870846" cy="2430167"/>
          </a:xfrm>
        </p:spPr>
        <p:txBody>
          <a:bodyPr>
            <a:noAutofit/>
          </a:bodyPr>
          <a:lstStyle/>
          <a:p>
            <a:pPr algn="l"/>
            <a:r>
              <a:rPr lang="ru-RU" sz="4400" b="1" dirty="0"/>
              <a:t>Подготовка региональных экспертов конкурсов профессионального мастерства </a:t>
            </a:r>
            <a:r>
              <a:rPr lang="ru-RU" sz="4400" b="1" dirty="0" smtClean="0"/>
              <a:t>«</a:t>
            </a:r>
            <a:r>
              <a:rPr lang="ru-RU" sz="4400" b="1" dirty="0" err="1" smtClean="0"/>
              <a:t>Абилимпикс</a:t>
            </a:r>
            <a:r>
              <a:rPr lang="ru-RU" sz="4400" b="1" dirty="0" smtClean="0"/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01" y="224639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BB49A51C-DF51-48E1-AF50-0CA1A6BE8E91}"/>
              </a:ext>
            </a:extLst>
          </p:cNvPr>
          <p:cNvGrpSpPr/>
          <p:nvPr/>
        </p:nvGrpSpPr>
        <p:grpSpPr>
          <a:xfrm>
            <a:off x="114570" y="5400172"/>
            <a:ext cx="1895144" cy="1122740"/>
            <a:chOff x="4799241" y="5815535"/>
            <a:chExt cx="1789252" cy="1122740"/>
          </a:xfrm>
        </p:grpSpPr>
        <p:pic>
          <p:nvPicPr>
            <p:cNvPr id="8" name="Picture 2" descr="https://minobr.nso.ru/default_logo.png">
              <a:extLst>
                <a:ext uri="{FF2B5EF4-FFF2-40B4-BE49-F238E27FC236}">
                  <a16:creationId xmlns:a16="http://schemas.microsoft.com/office/drawing/2014/main" xmlns="" id="{1CE7419F-885C-40C1-941B-147E61C292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467" y="5815535"/>
              <a:ext cx="588140" cy="784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2E1ABB72-D2ED-4BA9-8AF2-E680BEA07DE8}"/>
                </a:ext>
              </a:extLst>
            </p:cNvPr>
            <p:cNvSpPr/>
            <p:nvPr/>
          </p:nvSpPr>
          <p:spPr>
            <a:xfrm>
              <a:off x="4799241" y="6599721"/>
              <a:ext cx="17892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 ОБРАЗОВАНИЯ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НОВОСИБИРСКОЙ </a:t>
              </a:r>
              <a:r>
                <a:rPr lang="ru-RU" sz="800" dirty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ОБЛАСТИ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29883" y="5400172"/>
            <a:ext cx="1895144" cy="1148030"/>
            <a:chOff x="2081786" y="5374882"/>
            <a:chExt cx="1895144" cy="114803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9734" y="5374882"/>
              <a:ext cx="739248" cy="809476"/>
            </a:xfrm>
            <a:prstGeom prst="rect">
              <a:avLst/>
            </a:prstGeom>
          </p:spPr>
        </p:pic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2E1ABB72-D2ED-4BA9-8AF2-E680BEA07DE8}"/>
                </a:ext>
              </a:extLst>
            </p:cNvPr>
            <p:cNvSpPr/>
            <p:nvPr/>
          </p:nvSpPr>
          <p:spPr>
            <a:xfrm>
              <a:off x="2081786" y="6184358"/>
              <a:ext cx="189514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МИНИСТЕРСТВО ПРОСВЕЩЕНИЯ</a:t>
              </a:r>
            </a:p>
            <a:p>
              <a:pPr algn="ctr"/>
              <a:r>
                <a:rPr lang="ru-RU" sz="800" dirty="0" smtClean="0">
                  <a:solidFill>
                    <a:prstClr val="black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РОССИЙСКОЙ ФЕДЕРАЦИИ</a:t>
              </a:r>
              <a:endParaRPr lang="ru-RU" sz="800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18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335" y="1902538"/>
            <a:ext cx="8275576" cy="474609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86317" y="242899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4913667" y="332230"/>
            <a:ext cx="5809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Содержание курса</a:t>
            </a:r>
            <a:endParaRPr lang="ru-RU" sz="16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5895" y="-136542"/>
            <a:ext cx="3992836" cy="1396781"/>
            <a:chOff x="127219" y="-39043"/>
            <a:chExt cx="3992836" cy="1396781"/>
          </a:xfrm>
        </p:grpSpPr>
        <p:pic>
          <p:nvPicPr>
            <p:cNvPr id="8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87288" y="1436194"/>
            <a:ext cx="3180679" cy="313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http://profartnso.bget.ru/</a:t>
            </a:r>
          </a:p>
        </p:txBody>
      </p:sp>
    </p:spTree>
    <p:extLst>
      <p:ext uri="{BB962C8B-B14F-4D97-AF65-F5344CB8AC3E}">
        <p14:creationId xmlns:p14="http://schemas.microsoft.com/office/powerpoint/2010/main" val="165138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345" y="1605901"/>
            <a:ext cx="9041452" cy="3911823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86317" y="242899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4913667" y="332230"/>
            <a:ext cx="5809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Содержание курса</a:t>
            </a:r>
            <a:endParaRPr lang="ru-RU" sz="16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5895" y="-136542"/>
            <a:ext cx="3992836" cy="1396781"/>
            <a:chOff x="127219" y="-39043"/>
            <a:chExt cx="3992836" cy="1396781"/>
          </a:xfrm>
        </p:grpSpPr>
        <p:pic>
          <p:nvPicPr>
            <p:cNvPr id="8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3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45"/>
            <a:ext cx="10515600" cy="1148311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олимпиады (соревнования, конкурсы) по профессиональному мастерству </a:t>
            </a:r>
            <a:r>
              <a:rPr lang="ru-RU" sz="16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инвалидов и лиц с ОВЗ различных нозологий.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Соревнования </a:t>
            </a:r>
            <a:r>
              <a:rPr lang="ru-RU" sz="16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охватывают все категории инвалидов. Подобные соревнования впервые стали проводиться в Японии с 1972 года и вышли на мировой уровень. </a:t>
            </a:r>
            <a:r>
              <a:rPr lang="ru-RU" sz="16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сегодняшний день проведено девять международных чемпионатов </a:t>
            </a:r>
            <a:r>
              <a:rPr lang="ru-RU" sz="1600" b="1" dirty="0" err="1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endParaRPr lang="ru-RU" sz="16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857085"/>
              </p:ext>
            </p:extLst>
          </p:nvPr>
        </p:nvGraphicFramePr>
        <p:xfrm>
          <a:off x="2816548" y="2875204"/>
          <a:ext cx="6250538" cy="2893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1"/>
                <a:gridCol w="570049"/>
                <a:gridCol w="2010173"/>
                <a:gridCol w="1800155"/>
                <a:gridCol w="1510130"/>
              </a:tblGrid>
              <a:tr h="683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Место проведения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 (город, страна)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стран-участников / количество конкурсантов,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профессиональных компетенций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1981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Токио (Япония)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49 / 304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1985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Богота (Колумбия)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47 / 281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1991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Гонконг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32 / 489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1995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Перт (Австралия)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25 / 393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Прага (Чехия)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29 / 375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2003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Нью-Дели (Индия)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25 / 424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2007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Сидзуока (Япония)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23 / 360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Сеул (Южная Корея)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36 / 436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Бордо (Франция)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35 / 600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21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 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effectLst/>
                        </a:rPr>
                        <a:t>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effectLst/>
                        </a:rPr>
                        <a:t>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0" y="6057244"/>
            <a:ext cx="9836209" cy="63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Участники сборной России 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ЧМ во Франции завоевали 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 бронзовые медали: Денис Евдокимов («Парикмахерское дело»), Сергей Дмитриев («Сварка») и Павел Сахаров («Дизайн персонажа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  <a:endParaRPr lang="ru-RU" sz="14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6317" y="242899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4913667" y="332230"/>
            <a:ext cx="5809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Международное движение</a:t>
            </a:r>
            <a:endParaRPr lang="ru-RU" sz="16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5895" y="-136542"/>
            <a:ext cx="3992836" cy="1396781"/>
            <a:chOff x="127219" y="-39043"/>
            <a:chExt cx="3992836" cy="1396781"/>
          </a:xfrm>
        </p:grpSpPr>
        <p:pic>
          <p:nvPicPr>
            <p:cNvPr id="9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34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4786317" y="242899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4913667" y="332230"/>
            <a:ext cx="58097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Движение «</a:t>
            </a:r>
            <a:r>
              <a:rPr lang="ru-RU" sz="1600" dirty="0" err="1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Абилимпикс</a:t>
            </a:r>
            <a:r>
              <a:rPr lang="ru-RU" sz="16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в Российской Федерации</a:t>
            </a:r>
            <a:endParaRPr lang="ru-RU" sz="16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5895" y="-136542"/>
            <a:ext cx="3992836" cy="1396781"/>
            <a:chOff x="127219" y="-39043"/>
            <a:chExt cx="3992836" cy="1396781"/>
          </a:xfrm>
        </p:grpSpPr>
        <p:pic>
          <p:nvPicPr>
            <p:cNvPr id="7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9821" y="1354274"/>
            <a:ext cx="6597354" cy="520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региональном уровне для проведения конкурсов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создаются: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организационный 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комитет, который определяет дату и место проведения конкурса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утверждает организационный план проведения конкурса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перечень компетенций конкурса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субъекте Российской Федерации;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координационный совет работодателей, который утверждает главных экспертов конкурса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по компетенциям, оказывает содействие в трудоустройстве участников и победителей конкурсов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субъекте Российской Федерации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центр развития движения «</a:t>
            </a:r>
            <a:r>
              <a:rPr lang="ru-RU" sz="1400" b="1" dirty="0" err="1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который обеспечивает развитие системы конкурсов «</a:t>
            </a:r>
            <a:r>
              <a:rPr lang="ru-RU" sz="1400" b="1" dirty="0" err="1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субъекте Российской Федерации, организует и проводит конкурс «</a:t>
            </a:r>
            <a:r>
              <a:rPr lang="ru-RU" sz="1400" b="1" dirty="0" err="1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в регионе;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волонтерский 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который осуществляет подготовку волонтеров и координацию их деятельности во время проведения конкурсов «</a:t>
            </a:r>
            <a:r>
              <a:rPr lang="ru-RU" sz="14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4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оказывает волонтерскую поддержку региональным мероприятиям с участием инвалидов и лиц с </a:t>
            </a:r>
            <a:r>
              <a:rPr lang="ru-RU" sz="14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ОВЗ</a:t>
            </a:r>
            <a:endParaRPr lang="ru-RU" sz="14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71" y="1777524"/>
            <a:ext cx="5554384" cy="37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4786317" y="242899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4939305" y="214834"/>
            <a:ext cx="5809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ИНФОРМАЦИЯ О РАЗВИТИИ ДВИЖЕНИЯ «АБИЛИМПИКС</a:t>
            </a:r>
            <a:r>
              <a:rPr lang="ru-RU" sz="16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</a:t>
            </a:r>
            <a:endParaRPr lang="ru-RU" sz="16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92BAF0D-BA0F-42E0-8A7E-DBDABABBD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98" y="1212820"/>
            <a:ext cx="609174" cy="739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198181" y="3336077"/>
          <a:ext cx="4829757" cy="3346835"/>
        </p:xfrm>
        <a:graphic>
          <a:graphicData uri="http://schemas.openxmlformats.org/drawingml/2006/table">
            <a:tbl>
              <a:tblPr/>
              <a:tblGrid>
                <a:gridCol w="1653569"/>
                <a:gridCol w="541926"/>
                <a:gridCol w="678245"/>
                <a:gridCol w="608267"/>
                <a:gridCol w="585655"/>
                <a:gridCol w="762095"/>
              </a:tblGrid>
              <a:tr h="721018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НЧ, 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НЧ, 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IV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НЧ, 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НЧ, 2019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НЧ, 2020</a:t>
                      </a:r>
                      <a:endParaRPr lang="ru-R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67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Количество компетенций, представленных  на Национальном чемпионате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медалей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место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место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место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Призер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6918137" y="5477036"/>
            <a:ext cx="17287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35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компетенций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8181619" y="5402098"/>
            <a:ext cx="1214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178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4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экспертов чемпионата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6892635" y="4330711"/>
            <a:ext cx="1779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378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4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10672672" y="5382814"/>
            <a:ext cx="13962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&gt; 150</a:t>
            </a:r>
          </a:p>
          <a:p>
            <a:r>
              <a:rPr lang="ru-RU" sz="14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волонтеров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9428970" y="5382814"/>
            <a:ext cx="1387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89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организаций-</a:t>
            </a:r>
          </a:p>
          <a:p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8121392" y="4328855"/>
            <a:ext cx="1102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chemeClr val="accent4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136</a:t>
            </a:r>
            <a:endParaRPr lang="en-US" sz="3200" b="1" dirty="0">
              <a:ln w="1905"/>
              <a:solidFill>
                <a:schemeClr val="accent4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2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школьников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9264468" y="4328855"/>
            <a:ext cx="11020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194BA1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189</a:t>
            </a:r>
            <a:endParaRPr lang="en-US" sz="3200" b="1" dirty="0">
              <a:ln w="1905"/>
              <a:solidFill>
                <a:srgbClr val="194BA1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2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студентов</a:t>
            </a:r>
            <a:endParaRPr lang="ru-RU" sz="12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10393795" y="4328855"/>
            <a:ext cx="14256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53</a:t>
            </a:r>
            <a:endParaRPr lang="en-US" sz="3200" b="1" dirty="0">
              <a:ln w="1905"/>
              <a:solidFill>
                <a:srgbClr val="00B05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12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специалистов</a:t>
            </a:r>
            <a:endParaRPr lang="ru-RU" sz="12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05895" y="-136542"/>
            <a:ext cx="3992836" cy="1396781"/>
            <a:chOff x="127219" y="-39043"/>
            <a:chExt cx="3992836" cy="1396781"/>
          </a:xfrm>
        </p:grpSpPr>
        <p:pic>
          <p:nvPicPr>
            <p:cNvPr id="23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B23ABCE-064F-4241-BC2F-5911EFC1CACA}"/>
              </a:ext>
            </a:extLst>
          </p:cNvPr>
          <p:cNvSpPr/>
          <p:nvPr/>
        </p:nvSpPr>
        <p:spPr>
          <a:xfrm>
            <a:off x="7719859" y="3636963"/>
            <a:ext cx="3029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Абилимпикс</a:t>
            </a:r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- 2022</a:t>
            </a:r>
            <a:endParaRPr lang="ru-RU" sz="105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445495"/>
              </p:ext>
            </p:extLst>
          </p:nvPr>
        </p:nvGraphicFramePr>
        <p:xfrm>
          <a:off x="305895" y="1243876"/>
          <a:ext cx="11700003" cy="1937392"/>
        </p:xfrm>
        <a:graphic>
          <a:graphicData uri="http://schemas.openxmlformats.org/drawingml/2006/table">
            <a:tbl>
              <a:tblPr/>
              <a:tblGrid>
                <a:gridCol w="1514795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  <a:gridCol w="462964"/>
              </a:tblGrid>
              <a:tr h="132355">
                <a:tc rowSpan="2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КОМПЕТЕНЦИЙ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УЧАСТНИКОВ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ЭКСПЕРТОВ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ВОЛОНТЕРОВ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5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033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Региональный чемпионат "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Абилимпикс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" Новосибирской области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6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253" y="391032"/>
            <a:ext cx="6729274" cy="341632"/>
          </a:xfrm>
        </p:spPr>
        <p:txBody>
          <a:bodyPr wrap="square">
            <a:spAutoFit/>
          </a:bodyPr>
          <a:lstStyle/>
          <a:p>
            <a:r>
              <a:rPr lang="ru-RU" sz="18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РЕГЛАМЕНТИРУЮЩИЕ ДОКУМЕНТЫ </a:t>
            </a:r>
            <a:endParaRPr lang="ru-RU" sz="18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" name="Picture 3" descr="C:\Users\Владимир\Dropbox\от Бакаева\Абилимпикс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895" y="-136542"/>
            <a:ext cx="1396781" cy="13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1157793" y="1260239"/>
            <a:ext cx="9308977" cy="2069258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Концепция проведения конкурсов по профессиональному мастерству среди инвалидов и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 с ограниченными возможностями здоровья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en-US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организации и проведении конкурсов по профессиональному мастерству среди инвалидов и лиц с ограниченными возможностями здоровья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en-US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совете по компетенциям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en-US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экспертах конкурсов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en-US" sz="1300" b="1" dirty="0" smtClean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0865182-52B5-4244-809E-2A4C0285C5AC}"/>
              </a:ext>
            </a:extLst>
          </p:cNvPr>
          <p:cNvSpPr txBox="1">
            <a:spLocks/>
          </p:cNvSpPr>
          <p:nvPr/>
        </p:nvSpPr>
        <p:spPr>
          <a:xfrm>
            <a:off x="1157792" y="3721605"/>
            <a:ext cx="9308977" cy="2755395"/>
          </a:xfrm>
          <a:prstGeom prst="rect">
            <a:avLst/>
          </a:prstGeom>
          <a:solidFill>
            <a:srgbClr val="F4F6F6"/>
          </a:solidFill>
          <a:ln w="190500" cap="rnd" cmpd="sng" algn="ctr">
            <a:solidFill>
              <a:srgbClr val="F4F6F6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Положением и Концепцией установлены три категории участников:</a:t>
            </a:r>
          </a:p>
          <a:p>
            <a:pPr lvl="1" algn="just"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Школьники (от 14 лет)		</a:t>
            </a:r>
          </a:p>
          <a:p>
            <a:pPr lvl="1" algn="just"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 			</a:t>
            </a:r>
          </a:p>
          <a:p>
            <a:pPr lvl="1" algn="just">
              <a:spcAft>
                <a:spcPts val="400"/>
              </a:spcAft>
              <a:buClr>
                <a:srgbClr val="1ABC9C"/>
              </a:buClr>
              <a:buSzPct val="125000"/>
            </a:pPr>
            <a:r>
              <a:rPr lang="ru-RU" sz="12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Специалисты (до 65 лет)</a:t>
            </a: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этап: Региональные чемпионаты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1 июня 2022 года</a:t>
            </a: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Отборочные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чемпионаты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Национального чемпионата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проводятся по многочисленным компетенциям среди победителей региональных и межвузовских 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чемпионатов – запланированы на июнь 2022 года</a:t>
            </a:r>
          </a:p>
          <a:p>
            <a:pPr marL="342900" indent="-342900" algn="just">
              <a:spcAft>
                <a:spcPts val="400"/>
              </a:spcAft>
              <a:buClr>
                <a:srgbClr val="1ABC9C"/>
              </a:buClr>
              <a:buSzPct val="125000"/>
              <a:buFont typeface="Arial" panose="020B0604020202020204" pitchFamily="34" charset="0"/>
              <a:buChar char="►"/>
            </a:pP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Национальный чемпионат «</a:t>
            </a:r>
            <a:r>
              <a:rPr lang="ru-RU" sz="1300" b="1" dirty="0" err="1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проводится среди победителей региональных и межвузовских 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чемпионатов, </a:t>
            </a:r>
            <a:r>
              <a:rPr lang="ru-RU" sz="1300" b="1" dirty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участников отборочных чемпионатов национального чемпионата «</a:t>
            </a:r>
            <a:r>
              <a:rPr lang="ru-RU" sz="1300" b="1" dirty="0" err="1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Абилимпикс</a:t>
            </a:r>
            <a:r>
              <a:rPr lang="ru-RU" sz="1300" b="1" dirty="0" smtClean="0">
                <a:solidFill>
                  <a:srgbClr val="2471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запланирован на август 2022 года.</a:t>
            </a:r>
            <a:endParaRPr lang="ru-RU" sz="1300" b="1" dirty="0">
              <a:solidFill>
                <a:srgbClr val="2471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26850" y="271245"/>
            <a:ext cx="1" cy="5286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8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664" y="1137461"/>
            <a:ext cx="7858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Конкурс по ранней профориентации среди детей дошкольного и младшего школьного возраста с ограниченными возможностями здоровья и инвалидностью «Бэби Абилимпикс» 2022 Новосибирской области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3888758" y="2576671"/>
            <a:ext cx="4002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Бэби Абилимпикс - 2022</a:t>
            </a:r>
            <a:endParaRPr lang="ru-RU" sz="105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74089" y="0"/>
            <a:ext cx="3992836" cy="1396781"/>
            <a:chOff x="127219" y="-39043"/>
            <a:chExt cx="3992836" cy="1396781"/>
          </a:xfrm>
        </p:grpSpPr>
        <p:pic>
          <p:nvPicPr>
            <p:cNvPr id="21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2761203" y="3064719"/>
            <a:ext cx="1779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428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5024121" y="3064719"/>
            <a:ext cx="1779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B05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107</a:t>
            </a:r>
            <a:endParaRPr lang="en-US" sz="3600" b="1" dirty="0">
              <a:ln w="1905"/>
              <a:solidFill>
                <a:srgbClr val="00B05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команд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3729183" y="3983654"/>
            <a:ext cx="1779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70</a:t>
            </a:r>
            <a:endParaRPr lang="en-US" sz="3600" b="1" dirty="0">
              <a:ln w="1905"/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команд школ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6073112" y="3916115"/>
            <a:ext cx="1779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280 </a:t>
            </a:r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3651096" y="4921607"/>
            <a:ext cx="19805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37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команд детских садов 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6096000" y="4943537"/>
            <a:ext cx="1779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148</a:t>
            </a:r>
            <a:r>
              <a:rPr lang="ru-RU" sz="36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endParaRPr lang="en-US" sz="3600" b="1" dirty="0">
              <a:ln w="1905"/>
              <a:solidFill>
                <a:srgbClr val="FF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AB23ABCE-064F-4241-BC2F-5911EFC1CACA}"/>
              </a:ext>
            </a:extLst>
          </p:cNvPr>
          <p:cNvSpPr/>
          <p:nvPr/>
        </p:nvSpPr>
        <p:spPr>
          <a:xfrm>
            <a:off x="7222634" y="3064719"/>
            <a:ext cx="17797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FF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13</a:t>
            </a:r>
            <a:endParaRPr lang="en-US" sz="3600" b="1" dirty="0">
              <a:ln w="1905"/>
              <a:solidFill>
                <a:srgbClr val="FFFF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ln w="1905"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компетенций</a:t>
            </a:r>
            <a:endParaRPr lang="ru-RU" sz="1400" dirty="0">
              <a:ln w="1905"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46668" y="5979807"/>
            <a:ext cx="9486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algn="ctr">
              <a:spcAft>
                <a:spcPts val="0"/>
              </a:spcAft>
              <a:tabLst>
                <a:tab pos="2790190" algn="l"/>
              </a:tabLst>
            </a:pPr>
            <a:r>
              <a:rPr lang="ru-RU" sz="2000" dirty="0" err="1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Профориентационная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программа Регионального чемпионата «Абилимпикс»:</a:t>
            </a:r>
          </a:p>
          <a:p>
            <a:pPr marL="90170" algn="ctr">
              <a:spcAft>
                <a:spcPts val="0"/>
              </a:spcAft>
              <a:tabLst>
                <a:tab pos="2790190" algn="l"/>
              </a:tabLst>
            </a:pP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Мастер-классы, профессиональные пробы, экскурсии </a:t>
            </a:r>
          </a:p>
        </p:txBody>
      </p:sp>
    </p:spTree>
    <p:extLst>
      <p:ext uri="{BB962C8B-B14F-4D97-AF65-F5344CB8AC3E}">
        <p14:creationId xmlns:p14="http://schemas.microsoft.com/office/powerpoint/2010/main" val="84910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4089" y="0"/>
            <a:ext cx="3992836" cy="1396781"/>
            <a:chOff x="127219" y="-39043"/>
            <a:chExt cx="3992836" cy="1396781"/>
          </a:xfrm>
        </p:grpSpPr>
        <p:pic>
          <p:nvPicPr>
            <p:cNvPr id="3" name="Picture 3" descr="C:\Users\Владимир\Dropbox\от Бакаева\Абилимпикс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19" y="-39043"/>
              <a:ext cx="1396781" cy="1396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AB23ABCE-064F-4241-BC2F-5911EFC1CACA}"/>
                </a:ext>
              </a:extLst>
            </p:cNvPr>
            <p:cNvSpPr/>
            <p:nvPr/>
          </p:nvSpPr>
          <p:spPr>
            <a:xfrm>
              <a:off x="1308612" y="306619"/>
              <a:ext cx="281144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Региональный чемпионат</a:t>
              </a:r>
            </a:p>
            <a:p>
              <a:r>
                <a:rPr lang="ru-RU" sz="1600" dirty="0">
                  <a:ln w="1905"/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Новосибирской области</a:t>
              </a: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143664" y="996860"/>
            <a:ext cx="9089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Молодежный совет </a:t>
            </a:r>
            <a:r>
              <a:rPr lang="ru-RU" sz="2000" b="1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«</a:t>
            </a:r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Абилимпикс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» Новосибирской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4789" y="1501385"/>
            <a:ext cx="10698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06.04.2022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утверждение Молодежного совета «Абилимпикс» Новосибирской области</a:t>
            </a:r>
          </a:p>
          <a:p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человек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состав Молодежного совета «Абилимпикс» Новосибирской области</a:t>
            </a:r>
          </a:p>
          <a:p>
            <a:endParaRPr lang="ru-RU" sz="20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Председатель </a:t>
            </a:r>
            <a:r>
              <a:rPr lang="ru-RU" sz="2000" dirty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молодежного совета «Абилимпикс» Новосибирской области </a:t>
            </a:r>
            <a:endParaRPr lang="ru-RU" sz="2000" dirty="0" smtClean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r>
              <a:rPr lang="ru-RU" sz="2000" b="1" dirty="0" smtClean="0">
                <a:ln w="1905"/>
                <a:solidFill>
                  <a:srgbClr val="FF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Христов Дмитрий Владиленович</a:t>
            </a:r>
            <a:r>
              <a:rPr lang="ru-RU" sz="2000" b="1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ru-RU" sz="2000" dirty="0" smtClean="0">
                <a:ln w="1905"/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– неоднократный победитель Региональных чемпионатов «Абилимпикс», призер Национальных чемпионатов «Абилимпикс» в компетенции «Адаптивная физическая культура»</a:t>
            </a:r>
            <a:endParaRPr lang="ru-RU" sz="2000" dirty="0">
              <a:ln w="1905"/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477" y="4318261"/>
            <a:ext cx="7858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Посол движения «Абилимпикс»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Новосибирской области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789" y="4980702"/>
            <a:ext cx="69398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Заслуженный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спорта,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Паралимпийский чемпион, Серебреный призёр чемпионата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Европы, Кавалер ордена Дружбы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 </a:t>
            </a:r>
            <a:r>
              <a:rPr lang="ru-R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Кулятин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2" t="11811" r="23174" b="1325"/>
          <a:stretch/>
        </p:blipFill>
        <p:spPr>
          <a:xfrm>
            <a:off x="7927597" y="3866030"/>
            <a:ext cx="3833768" cy="28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3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38457</TotalTime>
  <Words>1596</Words>
  <Application>Microsoft Office PowerPoint</Application>
  <PresentationFormat>Широкоэкранный</PresentationFormat>
  <Paragraphs>346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Malgun Gothic</vt:lpstr>
      <vt:lpstr>Arial</vt:lpstr>
      <vt:lpstr>Calibri</vt:lpstr>
      <vt:lpstr>Calibri Light</vt:lpstr>
      <vt:lpstr>Tahoma</vt:lpstr>
      <vt:lpstr>Times New Roman</vt:lpstr>
      <vt:lpstr>Тема Office</vt:lpstr>
      <vt:lpstr>Подготовка региональных экспертов конкурсов профессионального мастерства «Абилимпикс»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РЕГЛАМЕНТИРУЮЩИЕ ДОКУМЕНТЫ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региональных экспертов конкурсов профессионального мастерства «Абилимпикс»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рабочей группы по организации и проведению Чемпионата «Абилимпикс» Новосибирской области</dc:title>
  <dc:creator>Director</dc:creator>
  <cp:lastModifiedBy>User</cp:lastModifiedBy>
  <cp:revision>140</cp:revision>
  <cp:lastPrinted>2022-04-08T05:45:39Z</cp:lastPrinted>
  <dcterms:created xsi:type="dcterms:W3CDTF">2017-10-19T02:03:28Z</dcterms:created>
  <dcterms:modified xsi:type="dcterms:W3CDTF">2022-04-27T06:40:22Z</dcterms:modified>
</cp:coreProperties>
</file>